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EAF8"/>
    <a:srgbClr val="5154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20" autoAdjust="0"/>
    <p:restoredTop sz="94660"/>
  </p:normalViewPr>
  <p:slideViewPr>
    <p:cSldViewPr snapToGrid="0">
      <p:cViewPr varScale="1">
        <p:scale>
          <a:sx n="87" d="100"/>
          <a:sy n="87" d="100"/>
        </p:scale>
        <p:origin x="83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8804B-F35D-482E-B83B-D611D2CB7FCD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82244-E881-4F27-8F06-82D091A7B7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778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B65C2-71F5-4314-8DF9-48866DC17BA9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B076-5B4D-46EA-B812-FBCF14394E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E5B65C2-71F5-4314-8DF9-48866DC17BA9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2E5B076-5B4D-46EA-B812-FBCF14394EF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B9E48B4-FE7F-443E-BD76-153E52129D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4846"/>
            <a:ext cx="12192000" cy="6328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2800" b="1" i="1" dirty="0">
                <a:solidFill>
                  <a:schemeClr val="tx2"/>
                </a:solidFill>
              </a:rPr>
              <a:t>ӘДІСТЕМЕЛІК НҰСҚАУ ХАТ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0909" y="1092708"/>
            <a:ext cx="10590180" cy="468252"/>
          </a:xfrm>
        </p:spPr>
        <p:txBody>
          <a:bodyPr>
            <a:noAutofit/>
          </a:bodyPr>
          <a:lstStyle/>
          <a:p>
            <a:br>
              <a:rPr lang="ru-RU" sz="2400" b="1" dirty="0">
                <a:solidFill>
                  <a:srgbClr val="5154E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rgbClr val="5154E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672" y="1821133"/>
            <a:ext cx="11293641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000" b="1" dirty="0">
              <a:solidFill>
                <a:srgbClr val="5154E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kk-KZ" sz="4000" b="1" dirty="0">
                <a:solidFill>
                  <a:srgbClr val="0070C0"/>
                </a:solidFill>
                <a:ea typeface="Ebrima" panose="02000000000000000000" pitchFamily="2" charset="0"/>
                <a:cs typeface="Ebrima" panose="02000000000000000000" pitchFamily="2" charset="0"/>
              </a:rPr>
              <a:t>Білім алушылардың білім жетістіктерінің мониторингі (ББЖМ)</a:t>
            </a:r>
          </a:p>
          <a:p>
            <a:pPr algn="ctr">
              <a:lnSpc>
                <a:spcPct val="100000"/>
              </a:lnSpc>
            </a:pPr>
            <a:endParaRPr lang="ru-RU" b="1" dirty="0">
              <a:solidFill>
                <a:srgbClr val="0070C0"/>
              </a:solidFill>
            </a:endParaRPr>
          </a:p>
          <a:p>
            <a:pPr algn="ctr">
              <a:lnSpc>
                <a:spcPct val="100000"/>
              </a:lnSpc>
            </a:pPr>
            <a:endParaRPr lang="ru-RU" sz="10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0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0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0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000" b="1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0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kk-KZ" sz="10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1000" b="1" strike="noStrike" spc="-1" dirty="0">
              <a:solidFill>
                <a:srgbClr val="002060"/>
              </a:solidFill>
              <a:latin typeface="Times New Roman"/>
              <a:ea typeface="Arial"/>
            </a:endParaRPr>
          </a:p>
          <a:p>
            <a:pPr algn="ctr">
              <a:lnSpc>
                <a:spcPct val="100000"/>
              </a:lnSpc>
            </a:pPr>
            <a:endParaRPr lang="ru-RU" sz="4000" b="1" dirty="0">
              <a:solidFill>
                <a:srgbClr val="5154E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2022-2023 </a:t>
            </a:r>
            <a:r>
              <a:rPr lang="ru-RU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909" y="4422991"/>
            <a:ext cx="2362200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36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B9E48B4-FE7F-443E-BD76-153E52129D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4846"/>
            <a:ext cx="12192000" cy="6328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2800" b="1" i="1" dirty="0">
                <a:solidFill>
                  <a:schemeClr val="tx2"/>
                </a:solidFill>
              </a:rPr>
              <a:t>ӘДІСТЕМЕЛІК НҰСҚАУ ХАТ</a:t>
            </a:r>
            <a:endParaRPr lang="ru-RU" sz="2800" b="1" i="1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0909" y="1092708"/>
            <a:ext cx="10590180" cy="468252"/>
          </a:xfrm>
        </p:spPr>
        <p:txBody>
          <a:bodyPr>
            <a:noAutofit/>
          </a:bodyPr>
          <a:lstStyle/>
          <a:p>
            <a:br>
              <a:rPr lang="ru-RU" sz="2400" b="1" dirty="0">
                <a:solidFill>
                  <a:srgbClr val="5154E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rgbClr val="5154E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816" y="1784838"/>
            <a:ext cx="1196673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/>
              <a:t>ҚР </a:t>
            </a:r>
            <a:r>
              <a:rPr lang="ru-RU" sz="3200" b="1" dirty="0" err="1"/>
              <a:t>БжҒМ</a:t>
            </a:r>
            <a:endParaRPr lang="ru-RU" sz="3200" b="1" dirty="0"/>
          </a:p>
          <a:p>
            <a:pPr algn="ctr"/>
            <a:r>
              <a:rPr lang="ru-RU" sz="3200" b="1" dirty="0"/>
              <a:t>2021 </a:t>
            </a:r>
            <a:r>
              <a:rPr lang="ru-RU" sz="3200" b="1" dirty="0" err="1"/>
              <a:t>жылғы</a:t>
            </a:r>
            <a:r>
              <a:rPr lang="ru-RU" sz="3200" b="1" dirty="0"/>
              <a:t> 5 </a:t>
            </a:r>
            <a:r>
              <a:rPr lang="ru-RU" sz="3200" b="1" dirty="0" err="1"/>
              <a:t>мамырдағы</a:t>
            </a:r>
            <a:r>
              <a:rPr lang="ru-RU" sz="3200" b="1" dirty="0"/>
              <a:t> </a:t>
            </a:r>
            <a:r>
              <a:rPr lang="ru-RU" sz="3200" b="1" dirty="0">
                <a:solidFill>
                  <a:srgbClr val="FF0000"/>
                </a:solidFill>
              </a:rPr>
              <a:t>№ 204 </a:t>
            </a:r>
            <a:r>
              <a:rPr lang="ru-RU" sz="3200" b="1" dirty="0" err="1"/>
              <a:t>бұйрығымен</a:t>
            </a:r>
            <a:r>
              <a:rPr lang="ru-RU" sz="3200" b="1" dirty="0"/>
              <a:t> </a:t>
            </a:r>
            <a:r>
              <a:rPr lang="ru-RU" sz="3200" b="1" dirty="0" err="1"/>
              <a:t>бекітілген</a:t>
            </a:r>
            <a:r>
              <a:rPr lang="ru-RU" sz="3200" b="1" dirty="0"/>
              <a:t> </a:t>
            </a:r>
          </a:p>
          <a:p>
            <a:pPr algn="ctr"/>
            <a:r>
              <a:rPr lang="ru-RU" sz="3200" dirty="0"/>
              <a:t>«</a:t>
            </a:r>
            <a:r>
              <a:rPr lang="ru-RU" sz="3200" dirty="0" err="1"/>
              <a:t>Білім</a:t>
            </a:r>
            <a:r>
              <a:rPr lang="ru-RU" sz="3200" dirty="0"/>
              <a:t> </a:t>
            </a:r>
            <a:r>
              <a:rPr lang="ru-RU" sz="3200" dirty="0" err="1"/>
              <a:t>алушылардың</a:t>
            </a:r>
            <a:r>
              <a:rPr lang="ru-RU" sz="3200" dirty="0"/>
              <a:t> </a:t>
            </a:r>
            <a:r>
              <a:rPr lang="ru-RU" sz="3200" dirty="0" err="1"/>
              <a:t>білім</a:t>
            </a:r>
            <a:r>
              <a:rPr lang="ru-RU" sz="3200" dirty="0"/>
              <a:t> </a:t>
            </a:r>
            <a:r>
              <a:rPr lang="ru-RU" sz="3200" dirty="0" err="1"/>
              <a:t>жетістіктеріне</a:t>
            </a:r>
            <a:endParaRPr lang="ru-RU" sz="3200" dirty="0"/>
          </a:p>
          <a:p>
            <a:pPr algn="ctr"/>
            <a:r>
              <a:rPr lang="ru-RU" sz="3200" dirty="0"/>
              <a:t> мониторинг </a:t>
            </a:r>
            <a:r>
              <a:rPr lang="ru-RU" sz="3200" dirty="0" err="1"/>
              <a:t>жүргізу</a:t>
            </a:r>
            <a:r>
              <a:rPr lang="ru-RU" sz="3200" dirty="0"/>
              <a:t> </a:t>
            </a:r>
            <a:r>
              <a:rPr lang="ru-RU" sz="3200" dirty="0" err="1"/>
              <a:t>қағидалары</a:t>
            </a:r>
            <a:r>
              <a:rPr lang="ru-RU" sz="3200" dirty="0"/>
              <a:t>»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1360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B9E48B4-FE7F-443E-BD76-153E52129D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4846"/>
            <a:ext cx="12192000" cy="6328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2800" b="1" i="1" dirty="0">
                <a:solidFill>
                  <a:schemeClr val="tx2"/>
                </a:solidFill>
              </a:rPr>
              <a:t>ӘДІСТЕМЕЛІК НҰСҚАУ ХАТ</a:t>
            </a:r>
            <a:endParaRPr lang="ru-RU" sz="2800" b="1" i="1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0909" y="1092708"/>
            <a:ext cx="10590180" cy="468252"/>
          </a:xfrm>
        </p:spPr>
        <p:txBody>
          <a:bodyPr>
            <a:noAutofit/>
          </a:bodyPr>
          <a:lstStyle/>
          <a:p>
            <a:r>
              <a:rPr lang="ru-RU" sz="5400" b="1" dirty="0">
                <a:solidFill>
                  <a:srgbClr val="5154E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</a:p>
          <a:p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жалпыға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стандарты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талаптарына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</a:t>
            </a:r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b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878" y="4728200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299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B9E48B4-FE7F-443E-BD76-153E52129D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4846"/>
            <a:ext cx="12192000" cy="6328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2800" b="1" i="1" dirty="0">
                <a:solidFill>
                  <a:schemeClr val="tx2"/>
                </a:solidFill>
              </a:rPr>
              <a:t>ӘДІСТЕМЕЛІК НҰСҚАУ ХАТ</a:t>
            </a:r>
            <a:endParaRPr lang="ru-RU" sz="2800" b="1" i="1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0909" y="1092708"/>
            <a:ext cx="10590180" cy="468252"/>
          </a:xfrm>
        </p:spPr>
        <p:txBody>
          <a:bodyPr>
            <a:noAutofit/>
          </a:bodyPr>
          <a:lstStyle/>
          <a:p>
            <a:br>
              <a:rPr lang="ru-RU" sz="2400" b="1" dirty="0">
                <a:solidFill>
                  <a:srgbClr val="5154E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rgbClr val="5154E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5776" y="898962"/>
            <a:ext cx="11293641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solidFill>
                  <a:srgbClr val="0070C0"/>
                </a:solidFill>
              </a:rPr>
              <a:t>9-сыныпта: </a:t>
            </a:r>
          </a:p>
          <a:p>
            <a:pPr algn="just"/>
            <a:r>
              <a:rPr lang="ru-RU" sz="3200" dirty="0"/>
              <a:t>− </a:t>
            </a:r>
            <a:r>
              <a:rPr lang="ru-RU" sz="3200" b="1" dirty="0" err="1">
                <a:solidFill>
                  <a:srgbClr val="C00000"/>
                </a:solidFill>
              </a:rPr>
              <a:t>оқу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  <a:r>
              <a:rPr lang="ru-RU" sz="3200" b="1" dirty="0" err="1">
                <a:solidFill>
                  <a:srgbClr val="C00000"/>
                </a:solidFill>
              </a:rPr>
              <a:t>сауаттылығы</a:t>
            </a:r>
            <a:r>
              <a:rPr lang="ru-RU" sz="3200" b="1" dirty="0">
                <a:solidFill>
                  <a:srgbClr val="C00000"/>
                </a:solidFill>
              </a:rPr>
              <a:t> (</a:t>
            </a:r>
            <a:r>
              <a:rPr lang="ru-RU" sz="3200" b="1" dirty="0" err="1">
                <a:solidFill>
                  <a:srgbClr val="C00000"/>
                </a:solidFill>
              </a:rPr>
              <a:t>қазақ</a:t>
            </a:r>
            <a:r>
              <a:rPr lang="ru-RU" sz="3200" b="1" dirty="0">
                <a:solidFill>
                  <a:srgbClr val="C00000"/>
                </a:solidFill>
              </a:rPr>
              <a:t>, </a:t>
            </a:r>
            <a:r>
              <a:rPr lang="ru-RU" sz="3200" b="1" dirty="0" err="1">
                <a:solidFill>
                  <a:srgbClr val="C00000"/>
                </a:solidFill>
              </a:rPr>
              <a:t>орыс</a:t>
            </a:r>
            <a:r>
              <a:rPr lang="ru-RU" sz="3200" b="1" dirty="0">
                <a:solidFill>
                  <a:srgbClr val="C00000"/>
                </a:solidFill>
              </a:rPr>
              <a:t>, </a:t>
            </a:r>
            <a:r>
              <a:rPr lang="ru-RU" sz="3200" b="1" dirty="0" err="1">
                <a:solidFill>
                  <a:srgbClr val="C00000"/>
                </a:solidFill>
              </a:rPr>
              <a:t>ағылшын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  <a:r>
              <a:rPr lang="ru-RU" sz="3200" b="1" dirty="0" err="1">
                <a:solidFill>
                  <a:srgbClr val="C00000"/>
                </a:solidFill>
              </a:rPr>
              <a:t>тілдерінде</a:t>
            </a:r>
            <a:r>
              <a:rPr lang="ru-RU" sz="3200" b="1" dirty="0">
                <a:solidFill>
                  <a:srgbClr val="C00000"/>
                </a:solidFill>
              </a:rPr>
              <a:t>). </a:t>
            </a:r>
          </a:p>
          <a:p>
            <a:pPr algn="just"/>
            <a:r>
              <a:rPr lang="ru-RU" sz="2800" dirty="0"/>
              <a:t>Тест </a:t>
            </a:r>
            <a:r>
              <a:rPr lang="ru-RU" sz="2800" dirty="0" err="1"/>
              <a:t>тапсырмаларының</a:t>
            </a:r>
            <a:r>
              <a:rPr lang="ru-RU" sz="2800" dirty="0"/>
              <a:t> саны – 30, </a:t>
            </a:r>
            <a:r>
              <a:rPr lang="ru-RU" sz="2800" dirty="0" err="1"/>
              <a:t>оның</a:t>
            </a:r>
            <a:r>
              <a:rPr lang="ru-RU" sz="2800" dirty="0"/>
              <a:t> </a:t>
            </a:r>
            <a:r>
              <a:rPr lang="ru-RU" sz="2800" dirty="0" err="1"/>
              <a:t>ішінде</a:t>
            </a:r>
            <a:r>
              <a:rPr lang="ru-RU" sz="2800" dirty="0"/>
              <a:t> </a:t>
            </a:r>
            <a:r>
              <a:rPr lang="ru-RU" sz="2800" dirty="0" err="1"/>
              <a:t>әр</a:t>
            </a:r>
            <a:r>
              <a:rPr lang="ru-RU" sz="2800" dirty="0"/>
              <a:t> </a:t>
            </a:r>
            <a:r>
              <a:rPr lang="ru-RU" sz="2800" dirty="0" err="1"/>
              <a:t>пән</a:t>
            </a:r>
            <a:r>
              <a:rPr lang="ru-RU" sz="2800" dirty="0"/>
              <a:t> </a:t>
            </a:r>
            <a:r>
              <a:rPr lang="ru-RU" sz="2800" dirty="0" err="1"/>
              <a:t>бойынша</a:t>
            </a:r>
            <a:r>
              <a:rPr lang="ru-RU" sz="2800" dirty="0"/>
              <a:t> - 10 тест </a:t>
            </a:r>
            <a:r>
              <a:rPr lang="ru-RU" sz="2800" dirty="0" err="1"/>
              <a:t>тапсырмасы</a:t>
            </a:r>
            <a:r>
              <a:rPr lang="ru-RU" sz="2800" dirty="0"/>
              <a:t> (</a:t>
            </a:r>
            <a:r>
              <a:rPr lang="ru-RU" sz="2800" dirty="0" err="1"/>
              <a:t>ең</a:t>
            </a:r>
            <a:r>
              <a:rPr lang="ru-RU" sz="2800" dirty="0"/>
              <a:t> </a:t>
            </a:r>
            <a:r>
              <a:rPr lang="ru-RU" sz="2800" dirty="0" err="1"/>
              <a:t>жоғары</a:t>
            </a:r>
            <a:r>
              <a:rPr lang="ru-RU" sz="2800" dirty="0"/>
              <a:t> балл - 30); </a:t>
            </a:r>
          </a:p>
          <a:p>
            <a:pPr algn="just"/>
            <a:r>
              <a:rPr lang="ru-RU" sz="3200" dirty="0"/>
              <a:t>− </a:t>
            </a:r>
            <a:r>
              <a:rPr lang="ru-RU" sz="3200" b="1" dirty="0" err="1">
                <a:solidFill>
                  <a:srgbClr val="C00000"/>
                </a:solidFill>
              </a:rPr>
              <a:t>математикалық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  <a:r>
              <a:rPr lang="ru-RU" sz="3200" b="1" dirty="0" err="1">
                <a:solidFill>
                  <a:srgbClr val="C00000"/>
                </a:solidFill>
              </a:rPr>
              <a:t>сауаттылық</a:t>
            </a:r>
            <a:r>
              <a:rPr lang="ru-RU" sz="3200" b="1" dirty="0">
                <a:solidFill>
                  <a:srgbClr val="C00000"/>
                </a:solidFill>
              </a:rPr>
              <a:t>. </a:t>
            </a:r>
          </a:p>
          <a:p>
            <a:pPr algn="just"/>
            <a:r>
              <a:rPr lang="ru-RU" sz="2800" dirty="0" err="1"/>
              <a:t>Бір</a:t>
            </a:r>
            <a:r>
              <a:rPr lang="ru-RU" sz="2800" dirty="0"/>
              <a:t> </a:t>
            </a:r>
            <a:r>
              <a:rPr lang="ru-RU" sz="2800" dirty="0" err="1"/>
              <a:t>дұрыс</a:t>
            </a:r>
            <a:r>
              <a:rPr lang="ru-RU" sz="2800" dirty="0"/>
              <a:t> </a:t>
            </a:r>
            <a:r>
              <a:rPr lang="ru-RU" sz="2800" dirty="0" err="1"/>
              <a:t>жауапты</a:t>
            </a:r>
            <a:r>
              <a:rPr lang="ru-RU" sz="2800" dirty="0"/>
              <a:t> </a:t>
            </a:r>
            <a:r>
              <a:rPr lang="ru-RU" sz="2800" dirty="0" err="1"/>
              <a:t>таңдаумен</a:t>
            </a:r>
            <a:r>
              <a:rPr lang="ru-RU" sz="2800" dirty="0"/>
              <a:t> 13 тест </a:t>
            </a:r>
            <a:r>
              <a:rPr lang="ru-RU" sz="2800" dirty="0" err="1"/>
              <a:t>тапсырмасы</a:t>
            </a:r>
            <a:r>
              <a:rPr lang="ru-RU" sz="2800" dirty="0"/>
              <a:t> (</a:t>
            </a:r>
            <a:r>
              <a:rPr lang="ru-RU" sz="2800" dirty="0" err="1"/>
              <a:t>ең</a:t>
            </a:r>
            <a:r>
              <a:rPr lang="ru-RU" sz="2800" dirty="0"/>
              <a:t> </a:t>
            </a:r>
            <a:r>
              <a:rPr lang="ru-RU" sz="2800" dirty="0" err="1"/>
              <a:t>жоғары</a:t>
            </a:r>
            <a:r>
              <a:rPr lang="ru-RU" sz="2800" dirty="0"/>
              <a:t> балл – 13);</a:t>
            </a:r>
          </a:p>
          <a:p>
            <a:pPr algn="just"/>
            <a:r>
              <a:rPr lang="ru-RU" sz="3200" dirty="0"/>
              <a:t>− </a:t>
            </a:r>
            <a:r>
              <a:rPr lang="ru-RU" sz="3200" b="1" dirty="0" err="1">
                <a:solidFill>
                  <a:srgbClr val="C00000"/>
                </a:solidFill>
              </a:rPr>
              <a:t>жаратылыстану-ғылыми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  <a:r>
              <a:rPr lang="ru-RU" sz="3200" b="1" dirty="0" err="1">
                <a:solidFill>
                  <a:srgbClr val="C00000"/>
                </a:solidFill>
              </a:rPr>
              <a:t>сауаттылық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</a:p>
          <a:p>
            <a:pPr algn="just"/>
            <a:r>
              <a:rPr lang="ru-RU" sz="3200" dirty="0"/>
              <a:t>(физика, химия, биология, география).</a:t>
            </a:r>
          </a:p>
          <a:p>
            <a:pPr algn="just"/>
            <a:r>
              <a:rPr lang="ru-RU" sz="2800" dirty="0"/>
              <a:t>Тест </a:t>
            </a:r>
            <a:r>
              <a:rPr lang="ru-RU" sz="2800" dirty="0" err="1"/>
              <a:t>тапсырмаларының</a:t>
            </a:r>
            <a:r>
              <a:rPr lang="ru-RU" sz="2800" dirty="0"/>
              <a:t> </a:t>
            </a:r>
            <a:r>
              <a:rPr lang="ru-RU" sz="2800" dirty="0" err="1"/>
              <a:t>жалпы</a:t>
            </a:r>
            <a:r>
              <a:rPr lang="ru-RU" sz="2800" dirty="0"/>
              <a:t> саны – 32 (8 контекст, </a:t>
            </a:r>
            <a:r>
              <a:rPr lang="ru-RU" sz="2800" dirty="0" err="1"/>
              <a:t>әр</a:t>
            </a:r>
            <a:r>
              <a:rPr lang="ru-RU" sz="2800" dirty="0"/>
              <a:t> </a:t>
            </a:r>
            <a:r>
              <a:rPr lang="ru-RU" sz="2800" dirty="0" err="1"/>
              <a:t>контекстке</a:t>
            </a:r>
            <a:r>
              <a:rPr lang="ru-RU" sz="2800" dirty="0"/>
              <a:t> </a:t>
            </a:r>
            <a:r>
              <a:rPr lang="ru-RU" sz="2800" dirty="0" err="1"/>
              <a:t>бір</a:t>
            </a:r>
            <a:r>
              <a:rPr lang="ru-RU" sz="2800" dirty="0"/>
              <a:t> </a:t>
            </a:r>
            <a:r>
              <a:rPr lang="ru-RU" sz="2800" dirty="0" err="1"/>
              <a:t>дұрыс</a:t>
            </a:r>
            <a:r>
              <a:rPr lang="ru-RU" sz="2800" dirty="0"/>
              <a:t> </a:t>
            </a:r>
            <a:r>
              <a:rPr lang="ru-RU" sz="2800" dirty="0" err="1"/>
              <a:t>жауапты</a:t>
            </a:r>
            <a:r>
              <a:rPr lang="ru-RU" sz="2800" dirty="0"/>
              <a:t> </a:t>
            </a:r>
            <a:r>
              <a:rPr lang="ru-RU" sz="2800" dirty="0" err="1"/>
              <a:t>таңдаумен</a:t>
            </a:r>
            <a:r>
              <a:rPr lang="ru-RU" sz="2800" dirty="0"/>
              <a:t> 4 тест </a:t>
            </a:r>
            <a:r>
              <a:rPr lang="ru-RU" sz="2800" dirty="0" err="1"/>
              <a:t>тапсырмасы</a:t>
            </a:r>
            <a:r>
              <a:rPr lang="ru-RU" sz="2800" dirty="0"/>
              <a:t>, </a:t>
            </a:r>
            <a:r>
              <a:rPr lang="ru-RU" sz="2800" dirty="0" err="1"/>
              <a:t>барлығы</a:t>
            </a:r>
            <a:r>
              <a:rPr lang="ru-RU" sz="2800" dirty="0"/>
              <a:t> 32 тест </a:t>
            </a:r>
            <a:r>
              <a:rPr lang="ru-RU" sz="2800" dirty="0" err="1"/>
              <a:t>тапсырмасынан</a:t>
            </a:r>
            <a:r>
              <a:rPr lang="ru-RU" sz="2800" dirty="0"/>
              <a:t> </a:t>
            </a:r>
            <a:r>
              <a:rPr lang="ru-RU" sz="2800" dirty="0" err="1"/>
              <a:t>тұрады</a:t>
            </a:r>
            <a:r>
              <a:rPr lang="ru-RU" sz="2800" dirty="0"/>
              <a:t> (</a:t>
            </a:r>
            <a:r>
              <a:rPr lang="ru-RU" sz="2800" dirty="0" err="1"/>
              <a:t>ең</a:t>
            </a:r>
            <a:r>
              <a:rPr lang="ru-RU" sz="2800" dirty="0"/>
              <a:t> </a:t>
            </a:r>
            <a:r>
              <a:rPr lang="ru-RU" sz="2800" dirty="0" err="1"/>
              <a:t>жоғары</a:t>
            </a:r>
            <a:r>
              <a:rPr lang="ru-RU" sz="2800" dirty="0"/>
              <a:t> балл -32).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8499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4932</TotalTime>
  <Words>155</Words>
  <Application>Microsoft Office PowerPoint</Application>
  <PresentationFormat>Широкоэкранный</PresentationFormat>
  <Paragraphs>34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Arial</vt:lpstr>
      <vt:lpstr>Calibri</vt:lpstr>
      <vt:lpstr>Century Gothic</vt:lpstr>
      <vt:lpstr>Courier New</vt:lpstr>
      <vt:lpstr>Ebrima</vt:lpstr>
      <vt:lpstr>Palatino Linotype</vt:lpstr>
      <vt:lpstr>Times New Roman</vt:lpstr>
      <vt:lpstr>Исполнительная</vt:lpstr>
      <vt:lpstr>ӘДІСТЕМЕЛІК НҰСҚАУ ХАТ</vt:lpstr>
      <vt:lpstr>ӘДІСТЕМЕЛІК НҰСҚАУ ХАТ</vt:lpstr>
      <vt:lpstr>ӘДІСТЕМЕЛІК НҰСҚАУ ХАТ</vt:lpstr>
      <vt:lpstr>ӘДІСТЕМЕЛІК НҰСҚАУ ХАТ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ЕДИНОЕ ОБЩЕРЕСПУБЛИКАНСКОЕ РОДИТЕЛЬСКОЕ СОБРАНИЕ</dc:title>
  <dc:creator>Кульсариева Гульмира Алимбаевна</dc:creator>
  <cp:lastModifiedBy>Acer</cp:lastModifiedBy>
  <cp:revision>82</cp:revision>
  <cp:lastPrinted>2020-09-14T11:50:21Z</cp:lastPrinted>
  <dcterms:created xsi:type="dcterms:W3CDTF">2020-09-10T07:02:15Z</dcterms:created>
  <dcterms:modified xsi:type="dcterms:W3CDTF">2022-09-05T07:03:44Z</dcterms:modified>
</cp:coreProperties>
</file>