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92" r:id="rId2"/>
    <p:sldMasterId id="2147483704" r:id="rId3"/>
    <p:sldMasterId id="2147483718" r:id="rId4"/>
    <p:sldMasterId id="2147483730" r:id="rId5"/>
    <p:sldMasterId id="2147483742" r:id="rId6"/>
    <p:sldMasterId id="2147483754" r:id="rId7"/>
    <p:sldMasterId id="2147483766" r:id="rId8"/>
  </p:sldMasterIdLst>
  <p:notesMasterIdLst>
    <p:notesMasterId r:id="rId47"/>
  </p:notesMasterIdLst>
  <p:sldIdLst>
    <p:sldId id="256" r:id="rId9"/>
    <p:sldId id="257" r:id="rId10"/>
    <p:sldId id="302" r:id="rId11"/>
    <p:sldId id="303" r:id="rId12"/>
    <p:sldId id="304" r:id="rId13"/>
    <p:sldId id="271" r:id="rId14"/>
    <p:sldId id="344" r:id="rId15"/>
    <p:sldId id="346" r:id="rId16"/>
    <p:sldId id="347" r:id="rId17"/>
    <p:sldId id="348" r:id="rId18"/>
    <p:sldId id="349" r:id="rId19"/>
    <p:sldId id="350" r:id="rId20"/>
    <p:sldId id="351" r:id="rId21"/>
    <p:sldId id="353" r:id="rId22"/>
    <p:sldId id="312" r:id="rId23"/>
    <p:sldId id="260" r:id="rId24"/>
    <p:sldId id="355" r:id="rId25"/>
    <p:sldId id="308" r:id="rId26"/>
    <p:sldId id="334" r:id="rId27"/>
    <p:sldId id="360" r:id="rId28"/>
    <p:sldId id="309" r:id="rId29"/>
    <p:sldId id="289" r:id="rId30"/>
    <p:sldId id="318" r:id="rId31"/>
    <p:sldId id="293" r:id="rId32"/>
    <p:sldId id="319" r:id="rId33"/>
    <p:sldId id="320" r:id="rId34"/>
    <p:sldId id="321" r:id="rId35"/>
    <p:sldId id="322" r:id="rId36"/>
    <p:sldId id="323" r:id="rId37"/>
    <p:sldId id="325" r:id="rId38"/>
    <p:sldId id="327" r:id="rId39"/>
    <p:sldId id="329" r:id="rId40"/>
    <p:sldId id="299" r:id="rId41"/>
    <p:sldId id="342" r:id="rId42"/>
    <p:sldId id="298" r:id="rId43"/>
    <p:sldId id="263" r:id="rId44"/>
    <p:sldId id="273" r:id="rId45"/>
    <p:sldId id="275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45330-2ED6-46D1-9A14-49958F6D9F7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49CBBF-7593-4B11-8A13-74803FCBC72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kk-KZ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МС дайындық жұмысын </a:t>
          </a:r>
        </a:p>
        <a:p>
          <a:pPr algn="ctr"/>
          <a:r>
            <a:rPr lang="kk-KZ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5-сыныптан бастау</a:t>
          </a:r>
        </a:p>
        <a:p>
          <a:pPr algn="ctr"/>
          <a:endParaRPr lang="ru-RU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A2FE8-EEB3-4B96-980A-38A30E887744}" type="parTrans" cxnId="{FDB5C686-BAEA-40EC-A642-866B69F7B803}">
      <dgm:prSet/>
      <dgm:spPr/>
      <dgm:t>
        <a:bodyPr/>
        <a:lstStyle/>
        <a:p>
          <a:endParaRPr lang="ru-RU"/>
        </a:p>
      </dgm:t>
    </dgm:pt>
    <dgm:pt modelId="{CF14A77B-F6CC-43B3-9AA0-E55B24E49DA7}" type="sibTrans" cxnId="{FDB5C686-BAEA-40EC-A642-866B69F7B803}">
      <dgm:prSet/>
      <dgm:spPr/>
      <dgm:t>
        <a:bodyPr/>
        <a:lstStyle/>
        <a:p>
          <a:endParaRPr lang="ru-RU"/>
        </a:p>
      </dgm:t>
    </dgm:pt>
    <dgm:pt modelId="{200C7329-4ACC-48D4-A2EC-46446927642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kk-KZ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Практикалық тапсырмалар</a:t>
          </a:r>
          <a:endParaRPr lang="ru-RU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B8C3E-EE23-438D-B772-C44D57F78A17}" type="parTrans" cxnId="{B3A1973A-DC2A-43A1-905A-B85FC367D071}">
      <dgm:prSet/>
      <dgm:spPr/>
      <dgm:t>
        <a:bodyPr/>
        <a:lstStyle/>
        <a:p>
          <a:endParaRPr lang="ru-RU"/>
        </a:p>
      </dgm:t>
    </dgm:pt>
    <dgm:pt modelId="{3D60BA0E-B3A6-476B-9CEA-3A41D4C63E39}" type="sibTrans" cxnId="{B3A1973A-DC2A-43A1-905A-B85FC367D071}">
      <dgm:prSet/>
      <dgm:spPr/>
      <dgm:t>
        <a:bodyPr/>
        <a:lstStyle/>
        <a:p>
          <a:endParaRPr lang="ru-RU"/>
        </a:p>
      </dgm:t>
    </dgm:pt>
    <dgm:pt modelId="{2F3ECA90-F3D8-4B0F-8C0E-0A57A4C9FF13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kk-KZ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Шығармашылық тапсырма</a:t>
          </a:r>
          <a:endParaRPr lang="ru-RU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F30DC-F3DD-49FA-9BED-081447C830E3}" type="parTrans" cxnId="{BECE1302-5DAC-4047-9E1C-CC6F965ABEEA}">
      <dgm:prSet/>
      <dgm:spPr/>
      <dgm:t>
        <a:bodyPr/>
        <a:lstStyle/>
        <a:p>
          <a:endParaRPr lang="ru-RU"/>
        </a:p>
      </dgm:t>
    </dgm:pt>
    <dgm:pt modelId="{5BE1454D-D475-49C1-A77B-8ABA02FA0FD5}" type="sibTrans" cxnId="{BECE1302-5DAC-4047-9E1C-CC6F965ABEEA}">
      <dgm:prSet/>
      <dgm:spPr/>
      <dgm:t>
        <a:bodyPr/>
        <a:lstStyle/>
        <a:p>
          <a:endParaRPr lang="ru-RU"/>
        </a:p>
      </dgm:t>
    </dgm:pt>
    <dgm:pt modelId="{0EBDCF86-4698-4521-B2EE-0F14638F0B1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Әр сабақта МС 1-2 сұрағын енгізу</a:t>
          </a:r>
        </a:p>
        <a:p>
          <a:pPr algn="ctr"/>
          <a:endParaRPr lang="ru-RU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94F66-CC6F-45DD-B409-7D3570A6B7D5}" type="parTrans" cxnId="{CBDE482E-AAF6-441D-B01C-B51865257024}">
      <dgm:prSet/>
      <dgm:spPr/>
      <dgm:t>
        <a:bodyPr/>
        <a:lstStyle/>
        <a:p>
          <a:endParaRPr lang="ru-RU"/>
        </a:p>
      </dgm:t>
    </dgm:pt>
    <dgm:pt modelId="{829514A7-89E3-46B9-A6B0-2F1B711B6953}" type="sibTrans" cxnId="{CBDE482E-AAF6-441D-B01C-B51865257024}">
      <dgm:prSet/>
      <dgm:spPr/>
      <dgm:t>
        <a:bodyPr/>
        <a:lstStyle/>
        <a:p>
          <a:endParaRPr lang="ru-RU"/>
        </a:p>
      </dgm:t>
    </dgm:pt>
    <dgm:pt modelId="{83BE0AD0-1594-4DC1-B1CB-52528E2936CC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МС тапсырмасы</a:t>
          </a:r>
          <a:endParaRPr lang="ru-RU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E143A-46DE-4E20-B4C3-17595B8E764A}" type="parTrans" cxnId="{158F6182-9636-4248-8E96-65737CB199C8}">
      <dgm:prSet/>
      <dgm:spPr/>
      <dgm:t>
        <a:bodyPr/>
        <a:lstStyle/>
        <a:p>
          <a:endParaRPr lang="ru-RU"/>
        </a:p>
      </dgm:t>
    </dgm:pt>
    <dgm:pt modelId="{7BBF777B-8854-4A4B-872A-AA6F44B22668}" type="sibTrans" cxnId="{158F6182-9636-4248-8E96-65737CB199C8}">
      <dgm:prSet/>
      <dgm:spPr/>
      <dgm:t>
        <a:bodyPr/>
        <a:lstStyle/>
        <a:p>
          <a:endParaRPr lang="ru-RU"/>
        </a:p>
      </dgm:t>
    </dgm:pt>
    <dgm:pt modelId="{75901A0D-4357-4BF2-AAD2-09C524006754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Нақты жұмыс жоспарын құрастыру</a:t>
          </a:r>
        </a:p>
        <a:p>
          <a:pPr algn="ctr"/>
          <a:endParaRPr lang="ru-RU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C4293-D792-4957-8E43-5006DE332D4D}" type="parTrans" cxnId="{9760B42E-589A-4BBC-89BB-ED35C4748863}">
      <dgm:prSet/>
      <dgm:spPr/>
      <dgm:t>
        <a:bodyPr/>
        <a:lstStyle/>
        <a:p>
          <a:endParaRPr lang="ru-RU"/>
        </a:p>
      </dgm:t>
    </dgm:pt>
    <dgm:pt modelId="{4CFAA89C-B030-4B9C-AA16-1D88F6EA339F}" type="sibTrans" cxnId="{9760B42E-589A-4BBC-89BB-ED35C4748863}">
      <dgm:prSet/>
      <dgm:spPr/>
      <dgm:t>
        <a:bodyPr/>
        <a:lstStyle/>
        <a:p>
          <a:endParaRPr lang="ru-RU"/>
        </a:p>
      </dgm:t>
    </dgm:pt>
    <dgm:pt modelId="{442873BE-100E-458E-A0B1-79DC50B7F858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Жоспар</a:t>
          </a:r>
          <a:endParaRPr lang="ru-RU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EF8B54-839F-4E80-B803-411E3CEE2048}" type="parTrans" cxnId="{29886BBB-D84A-4142-A65F-7F656D7A2E3A}">
      <dgm:prSet/>
      <dgm:spPr/>
      <dgm:t>
        <a:bodyPr/>
        <a:lstStyle/>
        <a:p>
          <a:endParaRPr lang="ru-RU"/>
        </a:p>
      </dgm:t>
    </dgm:pt>
    <dgm:pt modelId="{22676B71-1B5B-4808-A129-6C4B37AD7FE9}" type="sibTrans" cxnId="{29886BBB-D84A-4142-A65F-7F656D7A2E3A}">
      <dgm:prSet/>
      <dgm:spPr/>
      <dgm:t>
        <a:bodyPr/>
        <a:lstStyle/>
        <a:p>
          <a:endParaRPr lang="ru-RU"/>
        </a:p>
      </dgm:t>
    </dgm:pt>
    <dgm:pt modelId="{D1407A1A-7414-4EDB-BE9D-FA3C0492063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Оқушымен жақсы қарым-қатынас, әділ бағалау</a:t>
          </a:r>
          <a:endParaRPr lang="ru-RU" sz="1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46F51-95ED-4BB1-A6FD-4E3EDCB4F93C}" type="parTrans" cxnId="{55DC3918-343E-4452-AC9C-53909776223A}">
      <dgm:prSet/>
      <dgm:spPr/>
      <dgm:t>
        <a:bodyPr/>
        <a:lstStyle/>
        <a:p>
          <a:endParaRPr lang="ru-RU"/>
        </a:p>
      </dgm:t>
    </dgm:pt>
    <dgm:pt modelId="{FFD4FB2E-E1A1-4202-8871-088E93C1A997}" type="sibTrans" cxnId="{55DC3918-343E-4452-AC9C-53909776223A}">
      <dgm:prSet/>
      <dgm:spPr/>
      <dgm:t>
        <a:bodyPr/>
        <a:lstStyle/>
        <a:p>
          <a:endParaRPr lang="ru-RU"/>
        </a:p>
      </dgm:t>
    </dgm:pt>
    <dgm:pt modelId="{ADDF4BF0-65CF-4314-A364-F96CF1D0944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Байқау сынақтарын алу, мониторинг жүргізу</a:t>
          </a:r>
          <a:endParaRPr lang="ru-RU" sz="19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F3FDB-3611-4D67-A3E9-9AFE526F4E1B}" type="parTrans" cxnId="{04C71438-1711-433E-ADB5-FE3D3FB7D519}">
      <dgm:prSet/>
      <dgm:spPr/>
      <dgm:t>
        <a:bodyPr/>
        <a:lstStyle/>
        <a:p>
          <a:endParaRPr lang="ru-RU"/>
        </a:p>
      </dgm:t>
    </dgm:pt>
    <dgm:pt modelId="{0F1EA95A-B0F4-4F84-BDCF-ADB8920CCAB9}" type="sibTrans" cxnId="{04C71438-1711-433E-ADB5-FE3D3FB7D519}">
      <dgm:prSet/>
      <dgm:spPr/>
      <dgm:t>
        <a:bodyPr/>
        <a:lstStyle/>
        <a:p>
          <a:endParaRPr lang="ru-RU"/>
        </a:p>
      </dgm:t>
    </dgm:pt>
    <dgm:pt modelId="{0224810B-0CBD-4535-9E89-090BA9DB2E1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Сараланған жұмыс </a:t>
          </a:r>
          <a:endParaRPr lang="ru-RU" sz="19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84A0A-82A0-4911-8784-BA8A70D4C25C}" type="parTrans" cxnId="{855C922D-50BC-4302-9440-74A70D0CB0F1}">
      <dgm:prSet/>
      <dgm:spPr/>
      <dgm:t>
        <a:bodyPr/>
        <a:lstStyle/>
        <a:p>
          <a:endParaRPr lang="ru-RU"/>
        </a:p>
      </dgm:t>
    </dgm:pt>
    <dgm:pt modelId="{91A6CF49-25DF-476E-A235-F0B4BF3AB66A}" type="sibTrans" cxnId="{855C922D-50BC-4302-9440-74A70D0CB0F1}">
      <dgm:prSet/>
      <dgm:spPr/>
      <dgm:t>
        <a:bodyPr/>
        <a:lstStyle/>
        <a:p>
          <a:endParaRPr lang="ru-RU"/>
        </a:p>
      </dgm:t>
    </dgm:pt>
    <dgm:pt modelId="{7225F0F9-CA29-4DC8-B8F2-8B7C53E8A21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Пәнге қызығушылығын арттыру</a:t>
          </a:r>
          <a:endParaRPr lang="ru-RU" sz="19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7CDC05-954E-4536-9734-B2A140A40CC2}" type="parTrans" cxnId="{9045B0C0-F1A3-4972-B7CB-DCBB58B49F87}">
      <dgm:prSet/>
      <dgm:spPr/>
      <dgm:t>
        <a:bodyPr/>
        <a:lstStyle/>
        <a:p>
          <a:endParaRPr lang="ru-RU"/>
        </a:p>
      </dgm:t>
    </dgm:pt>
    <dgm:pt modelId="{F9DA9541-4D71-4D13-BEBB-6DC8AF7DCACE}" type="sibTrans" cxnId="{9045B0C0-F1A3-4972-B7CB-DCBB58B49F87}">
      <dgm:prSet/>
      <dgm:spPr/>
      <dgm:t>
        <a:bodyPr/>
        <a:lstStyle/>
        <a:p>
          <a:endParaRPr lang="ru-RU"/>
        </a:p>
      </dgm:t>
    </dgm:pt>
    <dgm:pt modelId="{26DACDD9-2104-49BF-B663-40326215F10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Жүйелі түрде қайталау жұмыстарын жүргізу</a:t>
          </a:r>
          <a:endParaRPr lang="ru-RU" sz="19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EB6C2-23F0-4385-A84C-CF6AE80784FF}" type="parTrans" cxnId="{046882D1-59C5-4D57-8E9F-E8E10F514D14}">
      <dgm:prSet/>
      <dgm:spPr/>
      <dgm:t>
        <a:bodyPr/>
        <a:lstStyle/>
        <a:p>
          <a:endParaRPr lang="ru-RU"/>
        </a:p>
      </dgm:t>
    </dgm:pt>
    <dgm:pt modelId="{0A785FD7-26BB-4D1C-B5F6-5A2A1AD937BF}" type="sibTrans" cxnId="{046882D1-59C5-4D57-8E9F-E8E10F514D14}">
      <dgm:prSet/>
      <dgm:spPr/>
      <dgm:t>
        <a:bodyPr/>
        <a:lstStyle/>
        <a:p>
          <a:endParaRPr lang="ru-RU"/>
        </a:p>
      </dgm:t>
    </dgm:pt>
    <dgm:pt modelId="{B0F2A704-4AE9-4385-B28B-306E9100CA75}" type="pres">
      <dgm:prSet presAssocID="{F6545330-2ED6-46D1-9A14-49958F6D9F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24BF9-95EF-4F8E-B492-45C510D73E5A}" type="pres">
      <dgm:prSet presAssocID="{FC49CBBF-7593-4B11-8A13-74803FCBC72B}" presName="node" presStyleLbl="node1" presStyleIdx="0" presStyleCnt="8" custScaleX="112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F02CC-1A6E-4A10-BAF7-668473995B67}" type="pres">
      <dgm:prSet presAssocID="{CF14A77B-F6CC-43B3-9AA0-E55B24E49DA7}" presName="sibTrans" presStyleCnt="0"/>
      <dgm:spPr/>
    </dgm:pt>
    <dgm:pt modelId="{959523A5-4D5F-46A1-9C80-6967D91C5969}" type="pres">
      <dgm:prSet presAssocID="{0EBDCF86-4698-4521-B2EE-0F14638F0B1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3A7D3-9866-4190-91CC-2B8E7B8D991E}" type="pres">
      <dgm:prSet presAssocID="{829514A7-89E3-46B9-A6B0-2F1B711B6953}" presName="sibTrans" presStyleCnt="0"/>
      <dgm:spPr/>
    </dgm:pt>
    <dgm:pt modelId="{58414E23-91C3-4E43-8A4F-06F045ED9276}" type="pres">
      <dgm:prSet presAssocID="{75901A0D-4357-4BF2-AAD2-09C52400675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7C7E-B862-495B-8D73-290CC9DC31CE}" type="pres">
      <dgm:prSet presAssocID="{4CFAA89C-B030-4B9C-AA16-1D88F6EA339F}" presName="sibTrans" presStyleCnt="0"/>
      <dgm:spPr/>
    </dgm:pt>
    <dgm:pt modelId="{1F07F14B-9EDA-4A0C-901F-7EFF5671DC67}" type="pres">
      <dgm:prSet presAssocID="{D1407A1A-7414-4EDB-BE9D-FA3C0492063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2AC24-929D-47E1-B349-F653A401BC8E}" type="pres">
      <dgm:prSet presAssocID="{FFD4FB2E-E1A1-4202-8871-088E93C1A997}" presName="sibTrans" presStyleCnt="0"/>
      <dgm:spPr/>
    </dgm:pt>
    <dgm:pt modelId="{65302C31-B328-4EE8-BAD3-52E10B3D5D07}" type="pres">
      <dgm:prSet presAssocID="{ADDF4BF0-65CF-4314-A364-F96CF1D0944D}" presName="node" presStyleLbl="node1" presStyleIdx="4" presStyleCnt="8" custScaleX="111140" custLinFactNeighborY="-2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910DF-AB38-45B8-9450-CC0A9C3B75E3}" type="pres">
      <dgm:prSet presAssocID="{0F1EA95A-B0F4-4F84-BDCF-ADB8920CCAB9}" presName="sibTrans" presStyleCnt="0"/>
      <dgm:spPr/>
    </dgm:pt>
    <dgm:pt modelId="{38E3DBC4-2BC0-48E3-BCCC-EFB9907384C5}" type="pres">
      <dgm:prSet presAssocID="{0224810B-0CBD-4535-9E89-090BA9DB2E17}" presName="node" presStyleLbl="node1" presStyleIdx="5" presStyleCnt="8" custScaleX="108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EDB19-45C1-42AB-AA6E-3CE5262A580A}" type="pres">
      <dgm:prSet presAssocID="{91A6CF49-25DF-476E-A235-F0B4BF3AB66A}" presName="sibTrans" presStyleCnt="0"/>
      <dgm:spPr/>
    </dgm:pt>
    <dgm:pt modelId="{BD9A4DFD-23DC-4BEF-B548-AFBE3DDFC1D5}" type="pres">
      <dgm:prSet presAssocID="{7225F0F9-CA29-4DC8-B8F2-8B7C53E8A21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2AE05-43AF-4F4F-9328-7FB65CA91744}" type="pres">
      <dgm:prSet presAssocID="{F9DA9541-4D71-4D13-BEBB-6DC8AF7DCACE}" presName="sibTrans" presStyleCnt="0"/>
      <dgm:spPr/>
    </dgm:pt>
    <dgm:pt modelId="{3A5560D4-4D2E-4EE5-BE78-7499A517DB83}" type="pres">
      <dgm:prSet presAssocID="{26DACDD9-2104-49BF-B663-40326215F10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1973A-DC2A-43A1-905A-B85FC367D071}" srcId="{FC49CBBF-7593-4B11-8A13-74803FCBC72B}" destId="{200C7329-4ACC-48D4-A2EC-464469276428}" srcOrd="0" destOrd="0" parTransId="{785B8C3E-EE23-438D-B772-C44D57F78A17}" sibTransId="{3D60BA0E-B3A6-476B-9CEA-3A41D4C63E39}"/>
    <dgm:cxn modelId="{06AA6F40-B04A-4A7E-96F0-EE07CD2563CE}" type="presOf" srcId="{26DACDD9-2104-49BF-B663-40326215F107}" destId="{3A5560D4-4D2E-4EE5-BE78-7499A517DB83}" srcOrd="0" destOrd="0" presId="urn:microsoft.com/office/officeart/2005/8/layout/hList6"/>
    <dgm:cxn modelId="{099B5C19-92ED-40DF-BA76-64966C63781F}" type="presOf" srcId="{F6545330-2ED6-46D1-9A14-49958F6D9F75}" destId="{B0F2A704-4AE9-4385-B28B-306E9100CA75}" srcOrd="0" destOrd="0" presId="urn:microsoft.com/office/officeart/2005/8/layout/hList6"/>
    <dgm:cxn modelId="{855C922D-50BC-4302-9440-74A70D0CB0F1}" srcId="{F6545330-2ED6-46D1-9A14-49958F6D9F75}" destId="{0224810B-0CBD-4535-9E89-090BA9DB2E17}" srcOrd="5" destOrd="0" parTransId="{C5584A0A-82A0-4911-8784-BA8A70D4C25C}" sibTransId="{91A6CF49-25DF-476E-A235-F0B4BF3AB66A}"/>
    <dgm:cxn modelId="{8B4B2C82-A34F-4275-8981-2322C569C045}" type="presOf" srcId="{FC49CBBF-7593-4B11-8A13-74803FCBC72B}" destId="{45E24BF9-95EF-4F8E-B492-45C510D73E5A}" srcOrd="0" destOrd="0" presId="urn:microsoft.com/office/officeart/2005/8/layout/hList6"/>
    <dgm:cxn modelId="{3D3CC252-22A5-41F4-81A9-5ABD961D2226}" type="presOf" srcId="{2F3ECA90-F3D8-4B0F-8C0E-0A57A4C9FF13}" destId="{45E24BF9-95EF-4F8E-B492-45C510D73E5A}" srcOrd="0" destOrd="2" presId="urn:microsoft.com/office/officeart/2005/8/layout/hList6"/>
    <dgm:cxn modelId="{04C71438-1711-433E-ADB5-FE3D3FB7D519}" srcId="{F6545330-2ED6-46D1-9A14-49958F6D9F75}" destId="{ADDF4BF0-65CF-4314-A364-F96CF1D0944D}" srcOrd="4" destOrd="0" parTransId="{698F3FDB-3611-4D67-A3E9-9AFE526F4E1B}" sibTransId="{0F1EA95A-B0F4-4F84-BDCF-ADB8920CCAB9}"/>
    <dgm:cxn modelId="{4894A743-ACF1-40E4-9ADA-0772B5DBE6EF}" type="presOf" srcId="{0EBDCF86-4698-4521-B2EE-0F14638F0B17}" destId="{959523A5-4D5F-46A1-9C80-6967D91C5969}" srcOrd="0" destOrd="0" presId="urn:microsoft.com/office/officeart/2005/8/layout/hList6"/>
    <dgm:cxn modelId="{CAB62E03-35C5-4D3A-8802-DE023E71D797}" type="presOf" srcId="{ADDF4BF0-65CF-4314-A364-F96CF1D0944D}" destId="{65302C31-B328-4EE8-BAD3-52E10B3D5D07}" srcOrd="0" destOrd="0" presId="urn:microsoft.com/office/officeart/2005/8/layout/hList6"/>
    <dgm:cxn modelId="{8677DEED-F4EB-491B-89BB-7B2BDCCF4CA6}" type="presOf" srcId="{0224810B-0CBD-4535-9E89-090BA9DB2E17}" destId="{38E3DBC4-2BC0-48E3-BCCC-EFB9907384C5}" srcOrd="0" destOrd="0" presId="urn:microsoft.com/office/officeart/2005/8/layout/hList6"/>
    <dgm:cxn modelId="{66F5877A-146C-4789-B9FC-AB05E86595E6}" type="presOf" srcId="{442873BE-100E-458E-A0B1-79DC50B7F858}" destId="{58414E23-91C3-4E43-8A4F-06F045ED9276}" srcOrd="0" destOrd="1" presId="urn:microsoft.com/office/officeart/2005/8/layout/hList6"/>
    <dgm:cxn modelId="{29886BBB-D84A-4142-A65F-7F656D7A2E3A}" srcId="{75901A0D-4357-4BF2-AAD2-09C524006754}" destId="{442873BE-100E-458E-A0B1-79DC50B7F858}" srcOrd="0" destOrd="0" parTransId="{21EF8B54-839F-4E80-B803-411E3CEE2048}" sibTransId="{22676B71-1B5B-4808-A129-6C4B37AD7FE9}"/>
    <dgm:cxn modelId="{12237DE5-1876-4720-A77B-D10FAB78F5F9}" type="presOf" srcId="{7225F0F9-CA29-4DC8-B8F2-8B7C53E8A21C}" destId="{BD9A4DFD-23DC-4BEF-B548-AFBE3DDFC1D5}" srcOrd="0" destOrd="0" presId="urn:microsoft.com/office/officeart/2005/8/layout/hList6"/>
    <dgm:cxn modelId="{9760B42E-589A-4BBC-89BB-ED35C4748863}" srcId="{F6545330-2ED6-46D1-9A14-49958F6D9F75}" destId="{75901A0D-4357-4BF2-AAD2-09C524006754}" srcOrd="2" destOrd="0" parTransId="{931C4293-D792-4957-8E43-5006DE332D4D}" sibTransId="{4CFAA89C-B030-4B9C-AA16-1D88F6EA339F}"/>
    <dgm:cxn modelId="{55DC3918-343E-4452-AC9C-53909776223A}" srcId="{F6545330-2ED6-46D1-9A14-49958F6D9F75}" destId="{D1407A1A-7414-4EDB-BE9D-FA3C0492063F}" srcOrd="3" destOrd="0" parTransId="{34A46F51-95ED-4BB1-A6FD-4E3EDCB4F93C}" sibTransId="{FFD4FB2E-E1A1-4202-8871-088E93C1A997}"/>
    <dgm:cxn modelId="{E29FEED2-3355-4E0F-BE07-C68AB0B18E7C}" type="presOf" srcId="{D1407A1A-7414-4EDB-BE9D-FA3C0492063F}" destId="{1F07F14B-9EDA-4A0C-901F-7EFF5671DC67}" srcOrd="0" destOrd="0" presId="urn:microsoft.com/office/officeart/2005/8/layout/hList6"/>
    <dgm:cxn modelId="{CBDE482E-AAF6-441D-B01C-B51865257024}" srcId="{F6545330-2ED6-46D1-9A14-49958F6D9F75}" destId="{0EBDCF86-4698-4521-B2EE-0F14638F0B17}" srcOrd="1" destOrd="0" parTransId="{62794F66-CC6F-45DD-B409-7D3570A6B7D5}" sibTransId="{829514A7-89E3-46B9-A6B0-2F1B711B6953}"/>
    <dgm:cxn modelId="{FDB5C686-BAEA-40EC-A642-866B69F7B803}" srcId="{F6545330-2ED6-46D1-9A14-49958F6D9F75}" destId="{FC49CBBF-7593-4B11-8A13-74803FCBC72B}" srcOrd="0" destOrd="0" parTransId="{76AA2FE8-EEB3-4B96-980A-38A30E887744}" sibTransId="{CF14A77B-F6CC-43B3-9AA0-E55B24E49DA7}"/>
    <dgm:cxn modelId="{60239159-4036-4F84-955F-7F7922EB3FCE}" type="presOf" srcId="{75901A0D-4357-4BF2-AAD2-09C524006754}" destId="{58414E23-91C3-4E43-8A4F-06F045ED9276}" srcOrd="0" destOrd="0" presId="urn:microsoft.com/office/officeart/2005/8/layout/hList6"/>
    <dgm:cxn modelId="{046882D1-59C5-4D57-8E9F-E8E10F514D14}" srcId="{F6545330-2ED6-46D1-9A14-49958F6D9F75}" destId="{26DACDD9-2104-49BF-B663-40326215F107}" srcOrd="7" destOrd="0" parTransId="{6A2EB6C2-23F0-4385-A84C-CF6AE80784FF}" sibTransId="{0A785FD7-26BB-4D1C-B5F6-5A2A1AD937BF}"/>
    <dgm:cxn modelId="{314A9B09-76C1-48B1-828B-9EB483AE490C}" type="presOf" srcId="{200C7329-4ACC-48D4-A2EC-464469276428}" destId="{45E24BF9-95EF-4F8E-B492-45C510D73E5A}" srcOrd="0" destOrd="1" presId="urn:microsoft.com/office/officeart/2005/8/layout/hList6"/>
    <dgm:cxn modelId="{158F6182-9636-4248-8E96-65737CB199C8}" srcId="{0EBDCF86-4698-4521-B2EE-0F14638F0B17}" destId="{83BE0AD0-1594-4DC1-B1CB-52528E2936CC}" srcOrd="0" destOrd="0" parTransId="{56DE143A-46DE-4E20-B4C3-17595B8E764A}" sibTransId="{7BBF777B-8854-4A4B-872A-AA6F44B22668}"/>
    <dgm:cxn modelId="{9045B0C0-F1A3-4972-B7CB-DCBB58B49F87}" srcId="{F6545330-2ED6-46D1-9A14-49958F6D9F75}" destId="{7225F0F9-CA29-4DC8-B8F2-8B7C53E8A21C}" srcOrd="6" destOrd="0" parTransId="{487CDC05-954E-4536-9734-B2A140A40CC2}" sibTransId="{F9DA9541-4D71-4D13-BEBB-6DC8AF7DCACE}"/>
    <dgm:cxn modelId="{0F4D742B-FA44-4956-B381-FEFEF5DF582E}" type="presOf" srcId="{83BE0AD0-1594-4DC1-B1CB-52528E2936CC}" destId="{959523A5-4D5F-46A1-9C80-6967D91C5969}" srcOrd="0" destOrd="1" presId="urn:microsoft.com/office/officeart/2005/8/layout/hList6"/>
    <dgm:cxn modelId="{BECE1302-5DAC-4047-9E1C-CC6F965ABEEA}" srcId="{FC49CBBF-7593-4B11-8A13-74803FCBC72B}" destId="{2F3ECA90-F3D8-4B0F-8C0E-0A57A4C9FF13}" srcOrd="1" destOrd="0" parTransId="{F89F30DC-F3DD-49FA-9BED-081447C830E3}" sibTransId="{5BE1454D-D475-49C1-A77B-8ABA02FA0FD5}"/>
    <dgm:cxn modelId="{EA676FBA-F47B-4450-A1D9-4FE049E2C791}" type="presParOf" srcId="{B0F2A704-4AE9-4385-B28B-306E9100CA75}" destId="{45E24BF9-95EF-4F8E-B492-45C510D73E5A}" srcOrd="0" destOrd="0" presId="urn:microsoft.com/office/officeart/2005/8/layout/hList6"/>
    <dgm:cxn modelId="{05007AC7-DC05-4F7A-8746-3C1A7BA67642}" type="presParOf" srcId="{B0F2A704-4AE9-4385-B28B-306E9100CA75}" destId="{9EAF02CC-1A6E-4A10-BAF7-668473995B67}" srcOrd="1" destOrd="0" presId="urn:microsoft.com/office/officeart/2005/8/layout/hList6"/>
    <dgm:cxn modelId="{65B69A04-5022-4B8F-B84F-3B08D1777541}" type="presParOf" srcId="{B0F2A704-4AE9-4385-B28B-306E9100CA75}" destId="{959523A5-4D5F-46A1-9C80-6967D91C5969}" srcOrd="2" destOrd="0" presId="urn:microsoft.com/office/officeart/2005/8/layout/hList6"/>
    <dgm:cxn modelId="{E9686F70-B666-49BD-B6BB-96E64ACD529C}" type="presParOf" srcId="{B0F2A704-4AE9-4385-B28B-306E9100CA75}" destId="{1C03A7D3-9866-4190-91CC-2B8E7B8D991E}" srcOrd="3" destOrd="0" presId="urn:microsoft.com/office/officeart/2005/8/layout/hList6"/>
    <dgm:cxn modelId="{7D06CDBF-0403-486B-A933-F57BC2B287C0}" type="presParOf" srcId="{B0F2A704-4AE9-4385-B28B-306E9100CA75}" destId="{58414E23-91C3-4E43-8A4F-06F045ED9276}" srcOrd="4" destOrd="0" presId="urn:microsoft.com/office/officeart/2005/8/layout/hList6"/>
    <dgm:cxn modelId="{3F2C85AC-3062-4799-94D3-757579422454}" type="presParOf" srcId="{B0F2A704-4AE9-4385-B28B-306E9100CA75}" destId="{375E7C7E-B862-495B-8D73-290CC9DC31CE}" srcOrd="5" destOrd="0" presId="urn:microsoft.com/office/officeart/2005/8/layout/hList6"/>
    <dgm:cxn modelId="{076FFACD-EC45-4FBC-A3FC-E9C37BC9AE7E}" type="presParOf" srcId="{B0F2A704-4AE9-4385-B28B-306E9100CA75}" destId="{1F07F14B-9EDA-4A0C-901F-7EFF5671DC67}" srcOrd="6" destOrd="0" presId="urn:microsoft.com/office/officeart/2005/8/layout/hList6"/>
    <dgm:cxn modelId="{CD345D92-FF43-4FB5-8EAE-39347925D190}" type="presParOf" srcId="{B0F2A704-4AE9-4385-B28B-306E9100CA75}" destId="{ED42AC24-929D-47E1-B349-F653A401BC8E}" srcOrd="7" destOrd="0" presId="urn:microsoft.com/office/officeart/2005/8/layout/hList6"/>
    <dgm:cxn modelId="{6D07CAC0-418D-462F-BE78-2FCCC8715908}" type="presParOf" srcId="{B0F2A704-4AE9-4385-B28B-306E9100CA75}" destId="{65302C31-B328-4EE8-BAD3-52E10B3D5D07}" srcOrd="8" destOrd="0" presId="urn:microsoft.com/office/officeart/2005/8/layout/hList6"/>
    <dgm:cxn modelId="{D117C356-8847-4DCC-9561-8609987BB6A2}" type="presParOf" srcId="{B0F2A704-4AE9-4385-B28B-306E9100CA75}" destId="{E67910DF-AB38-45B8-9450-CC0A9C3B75E3}" srcOrd="9" destOrd="0" presId="urn:microsoft.com/office/officeart/2005/8/layout/hList6"/>
    <dgm:cxn modelId="{6C0177D0-5678-4D3A-8FA8-82471F07CBED}" type="presParOf" srcId="{B0F2A704-4AE9-4385-B28B-306E9100CA75}" destId="{38E3DBC4-2BC0-48E3-BCCC-EFB9907384C5}" srcOrd="10" destOrd="0" presId="urn:microsoft.com/office/officeart/2005/8/layout/hList6"/>
    <dgm:cxn modelId="{4DB59E3B-948B-4623-8568-E0A31F5FCEB8}" type="presParOf" srcId="{B0F2A704-4AE9-4385-B28B-306E9100CA75}" destId="{87FEDB19-45C1-42AB-AA6E-3CE5262A580A}" srcOrd="11" destOrd="0" presId="urn:microsoft.com/office/officeart/2005/8/layout/hList6"/>
    <dgm:cxn modelId="{4DE9E391-87C2-4AAA-B36B-4DB2581BCA2C}" type="presParOf" srcId="{B0F2A704-4AE9-4385-B28B-306E9100CA75}" destId="{BD9A4DFD-23DC-4BEF-B548-AFBE3DDFC1D5}" srcOrd="12" destOrd="0" presId="urn:microsoft.com/office/officeart/2005/8/layout/hList6"/>
    <dgm:cxn modelId="{033FE1DF-F75F-431D-B23D-5B58BF003E1D}" type="presParOf" srcId="{B0F2A704-4AE9-4385-B28B-306E9100CA75}" destId="{AD42AE05-43AF-4F4F-9328-7FB65CA91744}" srcOrd="13" destOrd="0" presId="urn:microsoft.com/office/officeart/2005/8/layout/hList6"/>
    <dgm:cxn modelId="{DCEA66EA-EF77-48DD-A276-E1B52FD21F20}" type="presParOf" srcId="{B0F2A704-4AE9-4385-B28B-306E9100CA75}" destId="{3A5560D4-4D2E-4EE5-BE78-7499A517DB83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24C90-8525-400A-A392-D1A8C57518B3}" type="doc">
      <dgm:prSet loTypeId="urn:microsoft.com/office/officeart/2005/8/layout/arrow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964E547-C8CB-40BA-8A34-1C53269D4A7A}">
      <dgm:prSet/>
      <dgm:spPr/>
      <dgm:t>
        <a:bodyPr/>
        <a:lstStyle/>
        <a:p>
          <a:pPr rtl="0"/>
          <a:r>
            <a:rPr lang="kk-KZ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Баланы таңқалдыруды ұмытпа, даналыққа ұмтылу 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06CE6-254C-4FC4-8DA7-233C33DB4752}" type="parTrans" cxnId="{13065BDD-4FE6-493A-AC36-11B7B63B89E4}">
      <dgm:prSet/>
      <dgm:spPr/>
      <dgm:t>
        <a:bodyPr/>
        <a:lstStyle/>
        <a:p>
          <a:endParaRPr lang="ru-RU"/>
        </a:p>
      </dgm:t>
    </dgm:pt>
    <dgm:pt modelId="{664CAE24-FA7C-40D4-9039-0AEEB534C7FA}" type="sibTrans" cxnId="{13065BDD-4FE6-493A-AC36-11B7B63B89E4}">
      <dgm:prSet/>
      <dgm:spPr/>
      <dgm:t>
        <a:bodyPr/>
        <a:lstStyle/>
        <a:p>
          <a:endParaRPr lang="ru-RU"/>
        </a:p>
      </dgm:t>
    </dgm:pt>
    <dgm:pt modelId="{565454CF-E46A-4095-911A-B4B32B33D85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kk-KZ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таң қалудан басталады</a:t>
          </a:r>
          <a:r>
            <a:rPr lang="kk-KZ" b="1" dirty="0"/>
            <a:t>.</a:t>
          </a:r>
          <a:endParaRPr lang="ru-RU" dirty="0"/>
        </a:p>
      </dgm:t>
    </dgm:pt>
    <dgm:pt modelId="{CFA23FDB-20F2-4EC2-B52E-4F7D5D0DC7C6}" type="parTrans" cxnId="{B322A508-3F67-46C3-B3DC-7B0D743433D5}">
      <dgm:prSet/>
      <dgm:spPr/>
      <dgm:t>
        <a:bodyPr/>
        <a:lstStyle/>
        <a:p>
          <a:endParaRPr lang="ru-RU"/>
        </a:p>
      </dgm:t>
    </dgm:pt>
    <dgm:pt modelId="{B4B7E534-16B5-4A50-BC3A-0ADB2A6CC30B}" type="sibTrans" cxnId="{B322A508-3F67-46C3-B3DC-7B0D743433D5}">
      <dgm:prSet/>
      <dgm:spPr/>
      <dgm:t>
        <a:bodyPr/>
        <a:lstStyle/>
        <a:p>
          <a:endParaRPr lang="ru-RU"/>
        </a:p>
      </dgm:t>
    </dgm:pt>
    <dgm:pt modelId="{5A0C36BD-4638-42BB-81C4-8F37F8B40C95}">
      <dgm:prSet/>
      <dgm:spPr/>
      <dgm:t>
        <a:bodyPr/>
        <a:lstStyle/>
        <a:p>
          <a:endParaRPr lang="ru-RU" dirty="0"/>
        </a:p>
      </dgm:t>
    </dgm:pt>
    <dgm:pt modelId="{ED3EBE59-494F-4555-82B3-1A9B614AAC0E}" type="parTrans" cxnId="{08C6679E-0C2E-4CED-9B1F-EF5E400E4538}">
      <dgm:prSet/>
      <dgm:spPr/>
      <dgm:t>
        <a:bodyPr/>
        <a:lstStyle/>
        <a:p>
          <a:endParaRPr lang="ru-RU"/>
        </a:p>
      </dgm:t>
    </dgm:pt>
    <dgm:pt modelId="{7B0BFD07-9C5C-4BEC-A59F-12C76E554433}" type="sibTrans" cxnId="{08C6679E-0C2E-4CED-9B1F-EF5E400E4538}">
      <dgm:prSet/>
      <dgm:spPr/>
      <dgm:t>
        <a:bodyPr/>
        <a:lstStyle/>
        <a:p>
          <a:endParaRPr lang="ru-RU"/>
        </a:p>
      </dgm:t>
    </dgm:pt>
    <dgm:pt modelId="{EDC3BB82-6619-463A-A4EA-11590D08ECA9}">
      <dgm:prSet/>
      <dgm:spPr/>
      <dgm:t>
        <a:bodyPr/>
        <a:lstStyle/>
        <a:p>
          <a:endParaRPr lang="ru-RU" dirty="0"/>
        </a:p>
      </dgm:t>
    </dgm:pt>
    <dgm:pt modelId="{C0A930C3-8C7C-4A1E-9360-5437ED6222F4}" type="parTrans" cxnId="{5E6328BF-5ABE-4D59-A6F3-346209B10EC0}">
      <dgm:prSet/>
      <dgm:spPr/>
      <dgm:t>
        <a:bodyPr/>
        <a:lstStyle/>
        <a:p>
          <a:endParaRPr lang="ru-RU"/>
        </a:p>
      </dgm:t>
    </dgm:pt>
    <dgm:pt modelId="{8467267C-FAF5-4D73-96B9-FF63187AFE88}" type="sibTrans" cxnId="{5E6328BF-5ABE-4D59-A6F3-346209B10EC0}">
      <dgm:prSet/>
      <dgm:spPr/>
      <dgm:t>
        <a:bodyPr/>
        <a:lstStyle/>
        <a:p>
          <a:endParaRPr lang="ru-RU"/>
        </a:p>
      </dgm:t>
    </dgm:pt>
    <dgm:pt modelId="{6737773C-49B0-4688-9E2C-FAF8DFAC1FA4}">
      <dgm:prSet/>
      <dgm:spPr/>
      <dgm:t>
        <a:bodyPr/>
        <a:lstStyle/>
        <a:p>
          <a:endParaRPr lang="ru-RU" dirty="0"/>
        </a:p>
      </dgm:t>
    </dgm:pt>
    <dgm:pt modelId="{0A1DC7E9-1FCB-4061-B4FB-FEF2D2DA2FC6}" type="parTrans" cxnId="{F13AB166-B636-4D73-B661-DB7AA1828147}">
      <dgm:prSet/>
      <dgm:spPr/>
      <dgm:t>
        <a:bodyPr/>
        <a:lstStyle/>
        <a:p>
          <a:endParaRPr lang="ru-RU"/>
        </a:p>
      </dgm:t>
    </dgm:pt>
    <dgm:pt modelId="{6A6A3D53-B458-4136-9029-28E3F95B39F6}" type="sibTrans" cxnId="{F13AB166-B636-4D73-B661-DB7AA1828147}">
      <dgm:prSet/>
      <dgm:spPr/>
      <dgm:t>
        <a:bodyPr/>
        <a:lstStyle/>
        <a:p>
          <a:endParaRPr lang="ru-RU"/>
        </a:p>
      </dgm:t>
    </dgm:pt>
    <dgm:pt modelId="{956F6394-8BE6-45AE-A45C-B57AE4B84D2F}">
      <dgm:prSet/>
      <dgm:spPr/>
      <dgm:t>
        <a:bodyPr/>
        <a:lstStyle/>
        <a:p>
          <a:endParaRPr lang="ru-RU" dirty="0"/>
        </a:p>
      </dgm:t>
    </dgm:pt>
    <dgm:pt modelId="{1B28D211-560B-43C2-B038-FAFB6DD92664}" type="parTrans" cxnId="{2AD5E53E-217E-4694-8571-A27EDA6531AB}">
      <dgm:prSet/>
      <dgm:spPr/>
      <dgm:t>
        <a:bodyPr/>
        <a:lstStyle/>
        <a:p>
          <a:endParaRPr lang="ru-RU"/>
        </a:p>
      </dgm:t>
    </dgm:pt>
    <dgm:pt modelId="{DC0DA5C8-7DB8-4AE5-9F66-2A0197C205C2}" type="sibTrans" cxnId="{2AD5E53E-217E-4694-8571-A27EDA6531AB}">
      <dgm:prSet/>
      <dgm:spPr/>
      <dgm:t>
        <a:bodyPr/>
        <a:lstStyle/>
        <a:p>
          <a:endParaRPr lang="ru-RU"/>
        </a:p>
      </dgm:t>
    </dgm:pt>
    <dgm:pt modelId="{F9334347-03EA-49D7-A600-E3B64BCE9FD3}">
      <dgm:prSet/>
      <dgm:spPr/>
      <dgm:t>
        <a:bodyPr/>
        <a:lstStyle/>
        <a:p>
          <a:endParaRPr lang="ru-RU" dirty="0"/>
        </a:p>
      </dgm:t>
    </dgm:pt>
    <dgm:pt modelId="{97658977-7482-4720-BFD4-ADEAE3DF791B}" type="parTrans" cxnId="{177A8131-8380-46BE-8BEA-A1BE48DC1E18}">
      <dgm:prSet/>
      <dgm:spPr/>
      <dgm:t>
        <a:bodyPr/>
        <a:lstStyle/>
        <a:p>
          <a:endParaRPr lang="ru-RU"/>
        </a:p>
      </dgm:t>
    </dgm:pt>
    <dgm:pt modelId="{0A5BD3A6-B7F8-4915-B69B-9759F64FA833}" type="sibTrans" cxnId="{177A8131-8380-46BE-8BEA-A1BE48DC1E18}">
      <dgm:prSet/>
      <dgm:spPr/>
      <dgm:t>
        <a:bodyPr/>
        <a:lstStyle/>
        <a:p>
          <a:endParaRPr lang="ru-RU"/>
        </a:p>
      </dgm:t>
    </dgm:pt>
    <dgm:pt modelId="{03094AF2-B2C5-4E8A-A5A0-B4EB6C61B453}">
      <dgm:prSet/>
      <dgm:spPr/>
      <dgm:t>
        <a:bodyPr/>
        <a:lstStyle/>
        <a:p>
          <a:endParaRPr lang="ru-RU" dirty="0"/>
        </a:p>
      </dgm:t>
    </dgm:pt>
    <dgm:pt modelId="{00D20AF3-C906-4104-91F2-1611CB8E637B}" type="parTrans" cxnId="{D9E0A2E9-250C-4FD0-9E38-F4F4A8E5EBB9}">
      <dgm:prSet/>
      <dgm:spPr/>
      <dgm:t>
        <a:bodyPr/>
        <a:lstStyle/>
        <a:p>
          <a:endParaRPr lang="ru-RU"/>
        </a:p>
      </dgm:t>
    </dgm:pt>
    <dgm:pt modelId="{2DDD4376-ADA1-4597-B854-3B48873DA712}" type="sibTrans" cxnId="{D9E0A2E9-250C-4FD0-9E38-F4F4A8E5EBB9}">
      <dgm:prSet/>
      <dgm:spPr/>
      <dgm:t>
        <a:bodyPr/>
        <a:lstStyle/>
        <a:p>
          <a:endParaRPr lang="ru-RU"/>
        </a:p>
      </dgm:t>
    </dgm:pt>
    <dgm:pt modelId="{9D8E1C2D-CE0A-4852-9113-E976FDD69D24}">
      <dgm:prSet/>
      <dgm:spPr/>
      <dgm:t>
        <a:bodyPr/>
        <a:lstStyle/>
        <a:p>
          <a:endParaRPr lang="ru-RU" dirty="0"/>
        </a:p>
      </dgm:t>
    </dgm:pt>
    <dgm:pt modelId="{DFE88A4C-3F5E-4977-AD70-59814279C0B6}" type="parTrans" cxnId="{1AC8CE41-A072-4BD2-AA34-0000FEA365D9}">
      <dgm:prSet/>
      <dgm:spPr/>
      <dgm:t>
        <a:bodyPr/>
        <a:lstStyle/>
        <a:p>
          <a:endParaRPr lang="ru-RU"/>
        </a:p>
      </dgm:t>
    </dgm:pt>
    <dgm:pt modelId="{932CB921-05F4-4DA7-9618-101F84EC4ECF}" type="sibTrans" cxnId="{1AC8CE41-A072-4BD2-AA34-0000FEA365D9}">
      <dgm:prSet/>
      <dgm:spPr/>
      <dgm:t>
        <a:bodyPr/>
        <a:lstStyle/>
        <a:p>
          <a:endParaRPr lang="ru-RU"/>
        </a:p>
      </dgm:t>
    </dgm:pt>
    <dgm:pt modelId="{95311808-D789-454D-9D38-7B98E3BB499B}">
      <dgm:prSet/>
      <dgm:spPr/>
      <dgm:t>
        <a:bodyPr/>
        <a:lstStyle/>
        <a:p>
          <a:endParaRPr lang="ru-RU" dirty="0"/>
        </a:p>
      </dgm:t>
    </dgm:pt>
    <dgm:pt modelId="{B287E52A-36A2-4279-9E57-AB7CFCA3C5B0}" type="parTrans" cxnId="{4472E4F6-A715-4161-8B32-58A5CF300D09}">
      <dgm:prSet/>
      <dgm:spPr/>
      <dgm:t>
        <a:bodyPr/>
        <a:lstStyle/>
        <a:p>
          <a:endParaRPr lang="ru-RU"/>
        </a:p>
      </dgm:t>
    </dgm:pt>
    <dgm:pt modelId="{013DC16A-4E1B-4B88-9DAC-5D1AA995452F}" type="sibTrans" cxnId="{4472E4F6-A715-4161-8B32-58A5CF300D09}">
      <dgm:prSet/>
      <dgm:spPr/>
      <dgm:t>
        <a:bodyPr/>
        <a:lstStyle/>
        <a:p>
          <a:endParaRPr lang="ru-RU"/>
        </a:p>
      </dgm:t>
    </dgm:pt>
    <dgm:pt modelId="{8CB5E3DB-83B6-4FC2-BB3B-636B0AF0738C}">
      <dgm:prSet/>
      <dgm:spPr/>
      <dgm:t>
        <a:bodyPr/>
        <a:lstStyle/>
        <a:p>
          <a:endParaRPr lang="ru-RU" dirty="0"/>
        </a:p>
      </dgm:t>
    </dgm:pt>
    <dgm:pt modelId="{BE3EDBDE-CE07-4BBA-9D43-742AE4AB1C58}" type="parTrans" cxnId="{C7B60868-608C-4D74-BEA4-E76AA4CD5D9C}">
      <dgm:prSet/>
      <dgm:spPr/>
      <dgm:t>
        <a:bodyPr/>
        <a:lstStyle/>
        <a:p>
          <a:endParaRPr lang="ru-RU"/>
        </a:p>
      </dgm:t>
    </dgm:pt>
    <dgm:pt modelId="{463CDDB0-456C-47F4-8E44-E29D457CA372}" type="sibTrans" cxnId="{C7B60868-608C-4D74-BEA4-E76AA4CD5D9C}">
      <dgm:prSet/>
      <dgm:spPr/>
      <dgm:t>
        <a:bodyPr/>
        <a:lstStyle/>
        <a:p>
          <a:endParaRPr lang="ru-RU"/>
        </a:p>
      </dgm:t>
    </dgm:pt>
    <dgm:pt modelId="{140B278A-6CAC-4BE0-AABC-EF23AC6640DF}">
      <dgm:prSet/>
      <dgm:spPr/>
      <dgm:t>
        <a:bodyPr/>
        <a:lstStyle/>
        <a:p>
          <a:endParaRPr lang="ru-RU" dirty="0"/>
        </a:p>
      </dgm:t>
    </dgm:pt>
    <dgm:pt modelId="{F3CEECFE-F6A5-405F-87EA-C47B3472FAB7}" type="parTrans" cxnId="{3A04A38D-2C6B-4665-90D7-5FCE64B88EFC}">
      <dgm:prSet/>
      <dgm:spPr/>
      <dgm:t>
        <a:bodyPr/>
        <a:lstStyle/>
        <a:p>
          <a:endParaRPr lang="ru-RU"/>
        </a:p>
      </dgm:t>
    </dgm:pt>
    <dgm:pt modelId="{5D69A0E3-081A-4E5D-87EC-E75BB713BC9E}" type="sibTrans" cxnId="{3A04A38D-2C6B-4665-90D7-5FCE64B88EFC}">
      <dgm:prSet/>
      <dgm:spPr/>
      <dgm:t>
        <a:bodyPr/>
        <a:lstStyle/>
        <a:p>
          <a:endParaRPr lang="ru-RU"/>
        </a:p>
      </dgm:t>
    </dgm:pt>
    <dgm:pt modelId="{E43CDB74-2BE4-450C-847E-657E72A744C8}" type="pres">
      <dgm:prSet presAssocID="{14A24C90-8525-400A-A392-D1A8C57518B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471F1-8ED1-4DCA-8DD5-00D937FD30DB}" type="pres">
      <dgm:prSet presAssocID="{14A24C90-8525-400A-A392-D1A8C57518B3}" presName="ribbon" presStyleLbl="node1" presStyleIdx="0" presStyleCnt="1" custLinFactNeighborX="1096" custLinFactNeighborY="-177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419DB26D-F632-4656-8CE7-9F77EC2EFE02}" type="pres">
      <dgm:prSet presAssocID="{14A24C90-8525-400A-A392-D1A8C57518B3}" presName="leftArrowText" presStyleLbl="node1" presStyleIdx="0" presStyleCnt="1" custLinFactNeighborX="260" custLinFactNeighborY="-9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25534-0254-41E6-82DC-1AB07101DFAE}" type="pres">
      <dgm:prSet presAssocID="{14A24C90-8525-400A-A392-D1A8C57518B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8CE41-A072-4BD2-AA34-0000FEA365D9}" srcId="{14A24C90-8525-400A-A392-D1A8C57518B3}" destId="{9D8E1C2D-CE0A-4852-9113-E976FDD69D24}" srcOrd="8" destOrd="0" parTransId="{DFE88A4C-3F5E-4977-AD70-59814279C0B6}" sibTransId="{932CB921-05F4-4DA7-9618-101F84EC4ECF}"/>
    <dgm:cxn modelId="{3A04A38D-2C6B-4665-90D7-5FCE64B88EFC}" srcId="{14A24C90-8525-400A-A392-D1A8C57518B3}" destId="{140B278A-6CAC-4BE0-AABC-EF23AC6640DF}" srcOrd="11" destOrd="0" parTransId="{F3CEECFE-F6A5-405F-87EA-C47B3472FAB7}" sibTransId="{5D69A0E3-081A-4E5D-87EC-E75BB713BC9E}"/>
    <dgm:cxn modelId="{13065BDD-4FE6-493A-AC36-11B7B63B89E4}" srcId="{14A24C90-8525-400A-A392-D1A8C57518B3}" destId="{F964E547-C8CB-40BA-8A34-1C53269D4A7A}" srcOrd="0" destOrd="0" parTransId="{4E406CE6-254C-4FC4-8DA7-233C33DB4752}" sibTransId="{664CAE24-FA7C-40D4-9039-0AEEB534C7FA}"/>
    <dgm:cxn modelId="{F13AB166-B636-4D73-B661-DB7AA1828147}" srcId="{14A24C90-8525-400A-A392-D1A8C57518B3}" destId="{6737773C-49B0-4688-9E2C-FAF8DFAC1FA4}" srcOrd="4" destOrd="0" parTransId="{0A1DC7E9-1FCB-4061-B4FB-FEF2D2DA2FC6}" sibTransId="{6A6A3D53-B458-4136-9029-28E3F95B39F6}"/>
    <dgm:cxn modelId="{2AD5E53E-217E-4694-8571-A27EDA6531AB}" srcId="{14A24C90-8525-400A-A392-D1A8C57518B3}" destId="{956F6394-8BE6-45AE-A45C-B57AE4B84D2F}" srcOrd="5" destOrd="0" parTransId="{1B28D211-560B-43C2-B038-FAFB6DD92664}" sibTransId="{DC0DA5C8-7DB8-4AE5-9F66-2A0197C205C2}"/>
    <dgm:cxn modelId="{C7B60868-608C-4D74-BEA4-E76AA4CD5D9C}" srcId="{14A24C90-8525-400A-A392-D1A8C57518B3}" destId="{8CB5E3DB-83B6-4FC2-BB3B-636B0AF0738C}" srcOrd="10" destOrd="0" parTransId="{BE3EDBDE-CE07-4BBA-9D43-742AE4AB1C58}" sibTransId="{463CDDB0-456C-47F4-8E44-E29D457CA372}"/>
    <dgm:cxn modelId="{4472E4F6-A715-4161-8B32-58A5CF300D09}" srcId="{14A24C90-8525-400A-A392-D1A8C57518B3}" destId="{95311808-D789-454D-9D38-7B98E3BB499B}" srcOrd="9" destOrd="0" parTransId="{B287E52A-36A2-4279-9E57-AB7CFCA3C5B0}" sibTransId="{013DC16A-4E1B-4B88-9DAC-5D1AA995452F}"/>
    <dgm:cxn modelId="{AB6FD426-9095-4D3C-B2D4-8143AA5A3324}" type="presOf" srcId="{14A24C90-8525-400A-A392-D1A8C57518B3}" destId="{E43CDB74-2BE4-450C-847E-657E72A744C8}" srcOrd="0" destOrd="0" presId="urn:microsoft.com/office/officeart/2005/8/layout/arrow6"/>
    <dgm:cxn modelId="{D08C3905-5977-4EE1-8644-06EF21304E99}" type="presOf" srcId="{565454CF-E46A-4095-911A-B4B32B33D85F}" destId="{AF225534-0254-41E6-82DC-1AB07101DFAE}" srcOrd="0" destOrd="0" presId="urn:microsoft.com/office/officeart/2005/8/layout/arrow6"/>
    <dgm:cxn modelId="{177A8131-8380-46BE-8BEA-A1BE48DC1E18}" srcId="{14A24C90-8525-400A-A392-D1A8C57518B3}" destId="{F9334347-03EA-49D7-A600-E3B64BCE9FD3}" srcOrd="6" destOrd="0" parTransId="{97658977-7482-4720-BFD4-ADEAE3DF791B}" sibTransId="{0A5BD3A6-B7F8-4915-B69B-9759F64FA833}"/>
    <dgm:cxn modelId="{B322A508-3F67-46C3-B3DC-7B0D743433D5}" srcId="{14A24C90-8525-400A-A392-D1A8C57518B3}" destId="{565454CF-E46A-4095-911A-B4B32B33D85F}" srcOrd="1" destOrd="0" parTransId="{CFA23FDB-20F2-4EC2-B52E-4F7D5D0DC7C6}" sibTransId="{B4B7E534-16B5-4A50-BC3A-0ADB2A6CC30B}"/>
    <dgm:cxn modelId="{5E6328BF-5ABE-4D59-A6F3-346209B10EC0}" srcId="{14A24C90-8525-400A-A392-D1A8C57518B3}" destId="{EDC3BB82-6619-463A-A4EA-11590D08ECA9}" srcOrd="3" destOrd="0" parTransId="{C0A930C3-8C7C-4A1E-9360-5437ED6222F4}" sibTransId="{8467267C-FAF5-4D73-96B9-FF63187AFE88}"/>
    <dgm:cxn modelId="{D9E0A2E9-250C-4FD0-9E38-F4F4A8E5EBB9}" srcId="{14A24C90-8525-400A-A392-D1A8C57518B3}" destId="{03094AF2-B2C5-4E8A-A5A0-B4EB6C61B453}" srcOrd="7" destOrd="0" parTransId="{00D20AF3-C906-4104-91F2-1611CB8E637B}" sibTransId="{2DDD4376-ADA1-4597-B854-3B48873DA712}"/>
    <dgm:cxn modelId="{08C6679E-0C2E-4CED-9B1F-EF5E400E4538}" srcId="{14A24C90-8525-400A-A392-D1A8C57518B3}" destId="{5A0C36BD-4638-42BB-81C4-8F37F8B40C95}" srcOrd="2" destOrd="0" parTransId="{ED3EBE59-494F-4555-82B3-1A9B614AAC0E}" sibTransId="{7B0BFD07-9C5C-4BEC-A59F-12C76E554433}"/>
    <dgm:cxn modelId="{9907074A-B1F7-4510-B8CC-BFC417C049A0}" type="presOf" srcId="{F964E547-C8CB-40BA-8A34-1C53269D4A7A}" destId="{419DB26D-F632-4656-8CE7-9F77EC2EFE02}" srcOrd="0" destOrd="0" presId="urn:microsoft.com/office/officeart/2005/8/layout/arrow6"/>
    <dgm:cxn modelId="{68E79782-E92D-4BD8-97B4-9B8511DD8D61}" type="presParOf" srcId="{E43CDB74-2BE4-450C-847E-657E72A744C8}" destId="{630471F1-8ED1-4DCA-8DD5-00D937FD30DB}" srcOrd="0" destOrd="0" presId="urn:microsoft.com/office/officeart/2005/8/layout/arrow6"/>
    <dgm:cxn modelId="{E83A0D39-CCD8-40E1-88F0-E2566E0FA2F9}" type="presParOf" srcId="{E43CDB74-2BE4-450C-847E-657E72A744C8}" destId="{419DB26D-F632-4656-8CE7-9F77EC2EFE02}" srcOrd="1" destOrd="0" presId="urn:microsoft.com/office/officeart/2005/8/layout/arrow6"/>
    <dgm:cxn modelId="{EC1F1A13-B11A-433E-AFA9-8A67BB73C55F}" type="presParOf" srcId="{E43CDB74-2BE4-450C-847E-657E72A744C8}" destId="{AF225534-0254-41E6-82DC-1AB07101DFA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EEA704-898C-46FE-B10D-5E4D235C4511}" type="doc">
      <dgm:prSet loTypeId="urn:microsoft.com/office/officeart/2005/8/layout/arrow6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4D2B50-F1F2-43AB-9931-FBA2D45313B3}">
      <dgm:prSet phldrT="[Текст]"/>
      <dgm:spPr/>
      <dgm:t>
        <a:bodyPr/>
        <a:lstStyle/>
        <a:p>
          <a:endParaRPr lang="kk-KZ" dirty="0"/>
        </a:p>
        <a:p>
          <a:r>
            <a:rPr lang="kk-KZ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Көрсеткіш өздігінен нәтиже бермейді</a:t>
          </a:r>
          <a:r>
            <a:rPr lang="kk-KZ" dirty="0">
              <a:solidFill>
                <a:schemeClr val="tx2">
                  <a:lumMod val="50000"/>
                </a:schemeClr>
              </a:solidFill>
            </a:rPr>
            <a:t>,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A8639D8-6DDB-4729-9AFE-817B87FF4309}" type="parTrans" cxnId="{9354582B-ACD1-420D-B294-3D9923F100BD}">
      <dgm:prSet/>
      <dgm:spPr/>
      <dgm:t>
        <a:bodyPr/>
        <a:lstStyle/>
        <a:p>
          <a:endParaRPr lang="ru-RU"/>
        </a:p>
      </dgm:t>
    </dgm:pt>
    <dgm:pt modelId="{519F04B6-D6A8-48A7-A81C-B1FEE749F0A2}" type="sibTrans" cxnId="{9354582B-ACD1-420D-B294-3D9923F100BD}">
      <dgm:prSet/>
      <dgm:spPr/>
      <dgm:t>
        <a:bodyPr/>
        <a:lstStyle/>
        <a:p>
          <a:endParaRPr lang="ru-RU"/>
        </a:p>
      </dgm:t>
    </dgm:pt>
    <dgm:pt modelId="{42B56359-2225-44C7-84C3-44A16C1AF709}">
      <dgm:prSet phldrT="[Текст]"/>
      <dgm:spPr/>
      <dgm:t>
        <a:bodyPr/>
        <a:lstStyle/>
        <a:p>
          <a:r>
            <a:rPr lang="kk-KZ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оған жететін жолды іздестіру мұғалімнің  қолында.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B0A73-174C-4AFC-B5CD-4CC0227F0915}" type="parTrans" cxnId="{256E55C3-5047-4C9D-BCA2-43A5FFA22D7D}">
      <dgm:prSet/>
      <dgm:spPr/>
      <dgm:t>
        <a:bodyPr/>
        <a:lstStyle/>
        <a:p>
          <a:endParaRPr lang="ru-RU"/>
        </a:p>
      </dgm:t>
    </dgm:pt>
    <dgm:pt modelId="{F4FD3DC2-4DF9-43C5-8535-8CCFD8595A33}" type="sibTrans" cxnId="{256E55C3-5047-4C9D-BCA2-43A5FFA22D7D}">
      <dgm:prSet/>
      <dgm:spPr/>
      <dgm:t>
        <a:bodyPr/>
        <a:lstStyle/>
        <a:p>
          <a:endParaRPr lang="ru-RU"/>
        </a:p>
      </dgm:t>
    </dgm:pt>
    <dgm:pt modelId="{7B7B6B8F-E358-4715-A20F-39B4E599AD6E}">
      <dgm:prSet/>
      <dgm:spPr/>
      <dgm:t>
        <a:bodyPr/>
        <a:lstStyle/>
        <a:p>
          <a:endParaRPr lang="ru-RU" dirty="0"/>
        </a:p>
      </dgm:t>
    </dgm:pt>
    <dgm:pt modelId="{5DE569F1-A23E-435D-A9AD-5A281970EC8E}" type="parTrans" cxnId="{DDD43102-CEAD-421C-8D9D-B270A6B39512}">
      <dgm:prSet/>
      <dgm:spPr/>
      <dgm:t>
        <a:bodyPr/>
        <a:lstStyle/>
        <a:p>
          <a:endParaRPr lang="ru-RU"/>
        </a:p>
      </dgm:t>
    </dgm:pt>
    <dgm:pt modelId="{B124719D-0D4F-4EC4-8881-8A788FBD6250}" type="sibTrans" cxnId="{DDD43102-CEAD-421C-8D9D-B270A6B39512}">
      <dgm:prSet/>
      <dgm:spPr/>
      <dgm:t>
        <a:bodyPr/>
        <a:lstStyle/>
        <a:p>
          <a:endParaRPr lang="ru-RU"/>
        </a:p>
      </dgm:t>
    </dgm:pt>
    <dgm:pt modelId="{00EB4590-CCF6-453E-8C51-6906A1C2769B}" type="pres">
      <dgm:prSet presAssocID="{B5EEA704-898C-46FE-B10D-5E4D235C451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BF9D4F-7F6B-45AC-BA7E-56747EA9B2EC}" type="pres">
      <dgm:prSet presAssocID="{B5EEA704-898C-46FE-B10D-5E4D235C4511}" presName="ribbon" presStyleLbl="node1" presStyleIdx="0" presStyleCnt="1" custLinFactNeighborX="-335" custLinFactNeighborY="6797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CC6EC22C-4458-4D0D-B9EA-4131DA8F3E33}" type="pres">
      <dgm:prSet presAssocID="{B5EEA704-898C-46FE-B10D-5E4D235C451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3E0E0-E58B-44C1-98D7-60DB763324C3}" type="pres">
      <dgm:prSet presAssocID="{B5EEA704-898C-46FE-B10D-5E4D235C451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E55C3-5047-4C9D-BCA2-43A5FFA22D7D}" srcId="{B5EEA704-898C-46FE-B10D-5E4D235C4511}" destId="{42B56359-2225-44C7-84C3-44A16C1AF709}" srcOrd="1" destOrd="0" parTransId="{02CB0A73-174C-4AFC-B5CD-4CC0227F0915}" sibTransId="{F4FD3DC2-4DF9-43C5-8535-8CCFD8595A33}"/>
    <dgm:cxn modelId="{DDD43102-CEAD-421C-8D9D-B270A6B39512}" srcId="{B5EEA704-898C-46FE-B10D-5E4D235C4511}" destId="{7B7B6B8F-E358-4715-A20F-39B4E599AD6E}" srcOrd="2" destOrd="0" parTransId="{5DE569F1-A23E-435D-A9AD-5A281970EC8E}" sibTransId="{B124719D-0D4F-4EC4-8881-8A788FBD6250}"/>
    <dgm:cxn modelId="{1C2AB531-EA6F-4165-BB5F-8D8DD755E1BC}" type="presOf" srcId="{42B56359-2225-44C7-84C3-44A16C1AF709}" destId="{0A03E0E0-E58B-44C1-98D7-60DB763324C3}" srcOrd="0" destOrd="0" presId="urn:microsoft.com/office/officeart/2005/8/layout/arrow6"/>
    <dgm:cxn modelId="{9354582B-ACD1-420D-B294-3D9923F100BD}" srcId="{B5EEA704-898C-46FE-B10D-5E4D235C4511}" destId="{754D2B50-F1F2-43AB-9931-FBA2D45313B3}" srcOrd="0" destOrd="0" parTransId="{6A8639D8-6DDB-4729-9AFE-817B87FF4309}" sibTransId="{519F04B6-D6A8-48A7-A81C-B1FEE749F0A2}"/>
    <dgm:cxn modelId="{8B2D68CE-79B7-4795-B026-83455846AF2E}" type="presOf" srcId="{754D2B50-F1F2-43AB-9931-FBA2D45313B3}" destId="{CC6EC22C-4458-4D0D-B9EA-4131DA8F3E33}" srcOrd="0" destOrd="0" presId="urn:microsoft.com/office/officeart/2005/8/layout/arrow6"/>
    <dgm:cxn modelId="{3CE1EC9A-B818-44D7-9A9F-E04773A4BE33}" type="presOf" srcId="{B5EEA704-898C-46FE-B10D-5E4D235C4511}" destId="{00EB4590-CCF6-453E-8C51-6906A1C2769B}" srcOrd="0" destOrd="0" presId="urn:microsoft.com/office/officeart/2005/8/layout/arrow6"/>
    <dgm:cxn modelId="{678CC4DA-D52C-4A8C-9AB5-C1CA116F3237}" type="presParOf" srcId="{00EB4590-CCF6-453E-8C51-6906A1C2769B}" destId="{D0BF9D4F-7F6B-45AC-BA7E-56747EA9B2EC}" srcOrd="0" destOrd="0" presId="urn:microsoft.com/office/officeart/2005/8/layout/arrow6"/>
    <dgm:cxn modelId="{CAA4EFB0-4045-45F6-8C6D-F8FCCEC84DC4}" type="presParOf" srcId="{00EB4590-CCF6-453E-8C51-6906A1C2769B}" destId="{CC6EC22C-4458-4D0D-B9EA-4131DA8F3E33}" srcOrd="1" destOrd="0" presId="urn:microsoft.com/office/officeart/2005/8/layout/arrow6"/>
    <dgm:cxn modelId="{2EB8232C-1103-492A-BC3D-3C04AC0BBC50}" type="presParOf" srcId="{00EB4590-CCF6-453E-8C51-6906A1C2769B}" destId="{0A03E0E0-E58B-44C1-98D7-60DB763324C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24BF9-95EF-4F8E-B492-45C510D73E5A}">
      <dsp:nvSpPr>
        <dsp:cNvPr id="0" name=""/>
        <dsp:cNvSpPr/>
      </dsp:nvSpPr>
      <dsp:spPr>
        <a:xfrm rot="16200000">
          <a:off x="-1823948" y="1827712"/>
          <a:ext cx="5199797" cy="1544372"/>
        </a:xfrm>
        <a:prstGeom prst="flowChartManualOperati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МС дайындық жұмысын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5-сыныптан бастау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Практикалық тапсырмалар</a:t>
          </a:r>
          <a:endParaRPr lang="ru-RU" sz="16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Шығармашылық тапсырма</a:t>
          </a:r>
          <a:endParaRPr lang="ru-RU" sz="16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764" y="1039959"/>
        <a:ext cx="1544372" cy="3119879"/>
      </dsp:txXfrm>
    </dsp:sp>
    <dsp:sp modelId="{959523A5-4D5F-46A1-9C80-6967D91C5969}">
      <dsp:nvSpPr>
        <dsp:cNvPr id="0" name=""/>
        <dsp:cNvSpPr/>
      </dsp:nvSpPr>
      <dsp:spPr>
        <a:xfrm rot="16200000">
          <a:off x="-264284" y="1915135"/>
          <a:ext cx="5199797" cy="1369525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9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Әр сабақта МС 1-2 сұрағын енгізу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5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МС тапсырмасы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50852" y="1039958"/>
        <a:ext cx="1369525" cy="3119879"/>
      </dsp:txXfrm>
    </dsp:sp>
    <dsp:sp modelId="{58414E23-91C3-4E43-8A4F-06F045ED9276}">
      <dsp:nvSpPr>
        <dsp:cNvPr id="0" name=""/>
        <dsp:cNvSpPr/>
      </dsp:nvSpPr>
      <dsp:spPr>
        <a:xfrm rot="16200000">
          <a:off x="1207955" y="1915135"/>
          <a:ext cx="5199797" cy="1369525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9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Нақты жұмыс жоспарын құрастыру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5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Жоспар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123091" y="1039958"/>
        <a:ext cx="1369525" cy="3119879"/>
      </dsp:txXfrm>
    </dsp:sp>
    <dsp:sp modelId="{1F07F14B-9EDA-4A0C-901F-7EFF5671DC67}">
      <dsp:nvSpPr>
        <dsp:cNvPr id="0" name=""/>
        <dsp:cNvSpPr/>
      </dsp:nvSpPr>
      <dsp:spPr>
        <a:xfrm rot="16200000">
          <a:off x="2680195" y="1915135"/>
          <a:ext cx="5199797" cy="1369525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Оқушымен жақсы қарым-қатынас, әділ бағалау</a:t>
          </a:r>
          <a:endParaRPr lang="ru-RU" sz="1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595331" y="1039958"/>
        <a:ext cx="1369525" cy="3119879"/>
      </dsp:txXfrm>
    </dsp:sp>
    <dsp:sp modelId="{65302C31-B328-4EE8-BAD3-52E10B3D5D07}">
      <dsp:nvSpPr>
        <dsp:cNvPr id="0" name=""/>
        <dsp:cNvSpPr/>
      </dsp:nvSpPr>
      <dsp:spPr>
        <a:xfrm rot="16200000">
          <a:off x="4228717" y="1838853"/>
          <a:ext cx="5199797" cy="1522090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Байқау сынақтарын алу, мониторинг жүргізу</a:t>
          </a:r>
          <a:endParaRPr lang="ru-RU" sz="19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067570" y="1039959"/>
        <a:ext cx="1522090" cy="3119879"/>
      </dsp:txXfrm>
    </dsp:sp>
    <dsp:sp modelId="{38E3DBC4-2BC0-48E3-BCCC-EFB9907384C5}">
      <dsp:nvSpPr>
        <dsp:cNvPr id="0" name=""/>
        <dsp:cNvSpPr/>
      </dsp:nvSpPr>
      <dsp:spPr>
        <a:xfrm rot="16200000">
          <a:off x="5836575" y="1855800"/>
          <a:ext cx="5199797" cy="1488195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Сараланған жұмыс </a:t>
          </a:r>
          <a:endParaRPr lang="ru-RU" sz="19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692376" y="1039958"/>
        <a:ext cx="1488195" cy="3119879"/>
      </dsp:txXfrm>
    </dsp:sp>
    <dsp:sp modelId="{BD9A4DFD-23DC-4BEF-B548-AFBE3DDFC1D5}">
      <dsp:nvSpPr>
        <dsp:cNvPr id="0" name=""/>
        <dsp:cNvSpPr/>
      </dsp:nvSpPr>
      <dsp:spPr>
        <a:xfrm rot="16200000">
          <a:off x="7368150" y="1915135"/>
          <a:ext cx="5199797" cy="1369525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Пәнге қызығушылығын арттыру</a:t>
          </a:r>
          <a:endParaRPr lang="ru-RU" sz="19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283286" y="1039958"/>
        <a:ext cx="1369525" cy="3119879"/>
      </dsp:txXfrm>
    </dsp:sp>
    <dsp:sp modelId="{3A5560D4-4D2E-4EE5-BE78-7499A517DB83}">
      <dsp:nvSpPr>
        <dsp:cNvPr id="0" name=""/>
        <dsp:cNvSpPr/>
      </dsp:nvSpPr>
      <dsp:spPr>
        <a:xfrm rot="16200000">
          <a:off x="8840390" y="1915135"/>
          <a:ext cx="5199797" cy="1369525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Жүйелі түрде қайталау жұмыстарын жүргізу</a:t>
          </a:r>
          <a:endParaRPr lang="ru-RU" sz="19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0755526" y="1039958"/>
        <a:ext cx="1369525" cy="3119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71F1-8ED1-4DCA-8DD5-00D937FD30DB}">
      <dsp:nvSpPr>
        <dsp:cNvPr id="0" name=""/>
        <dsp:cNvSpPr/>
      </dsp:nvSpPr>
      <dsp:spPr>
        <a:xfrm>
          <a:off x="0" y="216037"/>
          <a:ext cx="8518339" cy="3407335"/>
        </a:xfrm>
        <a:prstGeom prst="leftRightRibbon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419DB26D-F632-4656-8CE7-9F77EC2EFE02}">
      <dsp:nvSpPr>
        <dsp:cNvPr id="0" name=""/>
        <dsp:cNvSpPr/>
      </dsp:nvSpPr>
      <dsp:spPr>
        <a:xfrm>
          <a:off x="1029509" y="720084"/>
          <a:ext cx="2811051" cy="1669594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Баланы таңқалдыруды ұмытпа, даналыққа ұмтылу </a:t>
          </a:r>
          <a:endParaRPr lang="ru-RU" sz="25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9509" y="720084"/>
        <a:ext cx="2811051" cy="1669594"/>
      </dsp:txXfrm>
    </dsp:sp>
    <dsp:sp modelId="{AF225534-0254-41E6-82DC-1AB07101DFAE}">
      <dsp:nvSpPr>
        <dsp:cNvPr id="0" name=""/>
        <dsp:cNvSpPr/>
      </dsp:nvSpPr>
      <dsp:spPr>
        <a:xfrm>
          <a:off x="4259169" y="1418009"/>
          <a:ext cx="3322152" cy="166959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таң қалудан басталады</a:t>
          </a:r>
          <a:r>
            <a:rPr lang="kk-KZ" sz="2500" b="1" kern="1200" dirty="0"/>
            <a:t>.</a:t>
          </a:r>
          <a:endParaRPr lang="ru-RU" sz="2500" kern="1200" dirty="0"/>
        </a:p>
      </dsp:txBody>
      <dsp:txXfrm>
        <a:off x="4259169" y="1418009"/>
        <a:ext cx="3322152" cy="1669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F9D4F-7F6B-45AC-BA7E-56747EA9B2EC}">
      <dsp:nvSpPr>
        <dsp:cNvPr id="0" name=""/>
        <dsp:cNvSpPr/>
      </dsp:nvSpPr>
      <dsp:spPr>
        <a:xfrm>
          <a:off x="0" y="576069"/>
          <a:ext cx="8424936" cy="3369974"/>
        </a:xfrm>
        <a:prstGeom prst="leftRightRibb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CC6EC22C-4458-4D0D-B9EA-4131DA8F3E33}">
      <dsp:nvSpPr>
        <dsp:cNvPr id="0" name=""/>
        <dsp:cNvSpPr/>
      </dsp:nvSpPr>
      <dsp:spPr>
        <a:xfrm>
          <a:off x="1010992" y="936758"/>
          <a:ext cx="2780228" cy="1651287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Көрсеткіш өздігінен нәтиже бермейді</a:t>
          </a:r>
          <a:r>
            <a:rPr lang="kk-KZ" sz="2400" kern="1200" dirty="0">
              <a:solidFill>
                <a:schemeClr val="tx2">
                  <a:lumMod val="50000"/>
                </a:schemeClr>
              </a:solidFill>
            </a:rPr>
            <a:t>,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10992" y="936758"/>
        <a:ext cx="2780228" cy="1651287"/>
      </dsp:txXfrm>
    </dsp:sp>
    <dsp:sp modelId="{0A03E0E0-E58B-44C1-98D7-60DB763324C3}">
      <dsp:nvSpPr>
        <dsp:cNvPr id="0" name=""/>
        <dsp:cNvSpPr/>
      </dsp:nvSpPr>
      <dsp:spPr>
        <a:xfrm>
          <a:off x="4212468" y="1475954"/>
          <a:ext cx="3285725" cy="1651287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оған жететін жолды іздестіру мұғалімнің  қолында.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2468" y="1475954"/>
        <a:ext cx="3285725" cy="165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D1668-33E9-4C62-B254-74E820E67072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AE35-DB07-40BC-954B-D2DE6CC43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2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A2634-7279-487A-AB8C-26CA3009A01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800">
                <a:latin typeface="Arial" pitchFamily="34" charset="0"/>
              </a:rPr>
              <a:t>Современный процесс образования был создан в прошлом веке, когда значительное количество людей после 8 класса школы попадала на производящие предприятия. Целью работодателей было получение работник, способного быстро научиться выполнению определенной задачи в тех рамках, которые диктовались типом производства организации. Сегодня требуются люди, способные творчески подойти к ставящимся перед ними задачам, эффективно общаться с коллегами и принимать решения, основанные на критическом обдумывании полученной информации и понимании сложных систем. </a:t>
            </a:r>
            <a:endParaRPr lang="en-AU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0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2BFAD-F0C8-4029-939E-CE02DCF140B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8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98A603-56CD-417E-9AB6-6920F9E5A8B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8100" y="449263"/>
            <a:ext cx="6934200" cy="3902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413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369488-E0A5-4551-B8F2-6835BCB9CA1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8100" y="449263"/>
            <a:ext cx="6934200" cy="3902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87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98597-ACC1-4B0C-BFEB-693877DAB8E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8100" y="449263"/>
            <a:ext cx="6934200" cy="3902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74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1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3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5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431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820362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9175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86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404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95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86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8232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2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2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4800600"/>
            <a:ext cx="11277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218" y="5467350"/>
            <a:ext cx="11262783" cy="508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8667" y="6248400"/>
            <a:ext cx="2540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32512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248400"/>
            <a:ext cx="1320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D522C0-830D-49C2-BC29-022EECBA674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32920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E52F-BA21-4CD9-BFFE-899DD6C865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30982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3451-759D-4C58-979B-197142B694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84707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8667" y="1549400"/>
            <a:ext cx="5435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77467" y="1549400"/>
            <a:ext cx="5435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3231-AAB0-4456-98F4-47F28B37C3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3863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91518-2005-4564-864E-B4E7B55168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57255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4D59D-E0B4-447E-B460-6C949A1948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42281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A3F0-41EA-4F66-9A69-906059D5171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43086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51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F8752-4292-45F5-8E3C-0DC84066BB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18063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BF9D4-8184-4A61-9ED2-E1314CCB03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10430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ADCB-618C-4094-97F1-1A2697F30E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32303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44467" y="457200"/>
            <a:ext cx="27686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8667" y="457200"/>
            <a:ext cx="81026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467D6-0D3E-43A4-9D62-6530AC6837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77688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7" y="457200"/>
            <a:ext cx="10363200" cy="76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38667" y="1549400"/>
            <a:ext cx="11074400" cy="4318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DE1CC-51E2-4751-8100-90B29703FC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28566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7" y="457200"/>
            <a:ext cx="10363200" cy="76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38667" y="1549400"/>
            <a:ext cx="11074400" cy="4318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2D372-691D-42EA-95C7-A6B2E61D0E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09637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29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>
                <a:solidFill>
                  <a:prstClr val="black"/>
                </a:solidFill>
              </a:rPr>
              <a:pPr/>
              <a:t>26.01.2022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8560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>
                <a:solidFill>
                  <a:prstClr val="white"/>
                </a:solidFill>
              </a:rPr>
              <a:pPr/>
              <a:t>26.01.2022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83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>
                <a:solidFill>
                  <a:prstClr val="white"/>
                </a:solidFill>
              </a:rPr>
              <a:pPr/>
              <a:t>26.01.2022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1176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26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>
                <a:solidFill>
                  <a:prstClr val="black"/>
                </a:solidFill>
              </a:rPr>
              <a:pPr/>
              <a:t>26.01.2022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4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>
                <a:solidFill>
                  <a:prstClr val="white"/>
                </a:solidFill>
              </a:rPr>
              <a:pPr/>
              <a:t>26.01.2022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2842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>
                <a:solidFill>
                  <a:prstClr val="black"/>
                </a:solidFill>
              </a:rPr>
              <a:pPr/>
              <a:t>26.01.2022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60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646F3767-2683-46CC-BE77-1F2C34B0100E}" type="datetimeFigureOut">
              <a:rPr lang="ru-RU" smtClean="0">
                <a:solidFill>
                  <a:prstClr val="black"/>
                </a:solidFill>
              </a:rPr>
              <a:pPr/>
              <a:t>26.01.2022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4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6F3767-2683-46CC-BE77-1F2C34B0100E}" type="datetimeFigureOut">
              <a:rPr lang="ru-RU" smtClean="0">
                <a:solidFill>
                  <a:prstClr val="white"/>
                </a:solidFill>
              </a:rPr>
              <a:pPr/>
              <a:t>26.01.2022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2C382B-615F-42E8-9435-E25162B592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3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>
                <a:solidFill>
                  <a:prstClr val="black"/>
                </a:solidFill>
              </a:rPr>
              <a:pPr/>
              <a:t>26.01.2022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6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3767-2683-46CC-BE77-1F2C34B0100E}" type="datetimeFigureOut">
              <a:rPr lang="ru-RU" smtClean="0">
                <a:solidFill>
                  <a:prstClr val="black"/>
                </a:solidFill>
              </a:rPr>
              <a:pPr/>
              <a:t>26.01.2022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82B-615F-42E8-9435-E25162B5927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4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9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23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7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66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22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61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83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53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27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73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09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94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53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326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08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978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48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60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736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0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68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773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969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D94A-66E1-4AA4-AC89-0FE6AD327E17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1B4AB-9BCB-4192-A001-C526E4D13E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1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70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CC23-36FA-43F3-B245-804838093888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B0915-397E-4A93-87C6-A54278A4EC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227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B7F2-38ED-490C-BF83-81879125A380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8DD60-CDA0-4EFE-8370-CD11764F36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238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D9E7-DAA5-4598-B109-C0E7B2F3958F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C49A6-0A95-4B66-BDF8-4C23B40A3A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0787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3EED-7ABE-4908-882C-EEB4AF320346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DCEC-76CF-4020-B85F-CEC2B9A6F3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305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90CA-8F8C-4BE5-9EAE-F8B21C1D6C6A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EA50B-9B59-42EC-8A7D-1B7E8F5798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153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E0CB-A7F0-4AA4-8750-FFA59B9441BE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F026C-E034-4EF1-AC8C-4E8467BA3E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4588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BE8B-AFDE-4A73-9C03-799BE5880F80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98170-E41D-41D5-ABBA-CC79914C4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281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9E98-E48B-468F-98C9-C26FB1280141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A3D7658A-723C-4E8D-AB0D-8D496C704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0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C55A-E302-4CCE-91C0-9637CF558BC4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EAAD1-B062-4E3B-8DE0-9416F2A364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529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5B63-A081-4D14-8E29-A293A656D6F6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7582-F093-4BC7-87BB-D2F125D3B5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70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937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49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3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18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920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223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871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369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0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9244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13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6F3767-2683-46CC-BE77-1F2C34B0100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2C382B-615F-42E8-9435-E25162B59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5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38667" y="4572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667" y="1549400"/>
            <a:ext cx="11074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5098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8667" y="6172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5098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172200"/>
            <a:ext cx="325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5098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17220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B982C-BD32-4600-BB90-839428D3438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112E5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12E5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12E5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12E5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12E5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12E5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12E5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12E5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12E5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6F3767-2683-46CC-BE77-1F2C34B0100E}" type="datetimeFigureOut">
              <a:rPr lang="ru-RU" smtClean="0">
                <a:solidFill>
                  <a:prstClr val="black"/>
                </a:solidFill>
              </a:rPr>
              <a:pPr/>
              <a:t>26.01.2022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2C382B-615F-42E8-9435-E25162B5927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C86C4-26C4-44F1-B1CE-040960B4AE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68E6-A9EE-49BF-9653-EE65DA089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B7A3-A78B-4630-BDA1-AB91F017E45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D056E-B5E3-45EF-8903-7881105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9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D3BBD7-8297-4E1D-ABB2-BC6155958E74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Lucida Sans Unicode" panose="020B0602030504020204" pitchFamily="34" charset="0"/>
              </a:defRPr>
            </a:lvl1pPr>
          </a:lstStyle>
          <a:p>
            <a:fld id="{6BE2B273-74B2-40AD-9F91-2C7B33374CA9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grpSp>
          <p:nvGrpSpPr>
            <p:cNvPr id="2058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062" name="Полилиния 11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Lucida Sans Unicode" pitchFamily="34" charset="0"/>
                  <a:cs typeface="Arial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5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D991E1-FA08-4994-A275-EF9E78ACA42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83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3.emf"/><Relationship Id="rId21" Type="http://schemas.openxmlformats.org/officeDocument/2006/relationships/image" Target="../media/image41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limland.kz/kk/courses/math-kz?utm_source=baribar&amp;utm_medium=cm-baribar&amp;utm_campaign=baribar-bilim&amp;utm_term=bili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сауаттылыққа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дайындаудың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4143" y="4162568"/>
            <a:ext cx="637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1620838" y="5673129"/>
            <a:ext cx="5790537" cy="857250"/>
          </a:xfrm>
          <a:prstGeom prst="rect">
            <a:avLst/>
          </a:prstGeom>
          <a:solidFill>
            <a:srgbClr val="FF0000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N, 0, +, -, /, *, ( ), a + b=</a:t>
            </a:r>
            <a:r>
              <a:rPr kumimoji="0" lang="en-US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b+a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a+b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)+c=a+(</a:t>
            </a:r>
            <a:r>
              <a:rPr kumimoji="0" lang="en-US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c+b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)  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655088" y="3786189"/>
            <a:ext cx="5240387" cy="914400"/>
          </a:xfrm>
          <a:prstGeom prst="rect">
            <a:avLst/>
          </a:prstGeom>
          <a:solidFill>
            <a:srgbClr val="FFC000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Z, Q, R, a</a:t>
            </a:r>
            <a:r>
              <a:rPr kumimoji="0" lang="en-US" altLang="ru-RU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², %, a³, |-5|</a:t>
            </a:r>
            <a:r>
              <a:rPr kumimoji="0" lang="ru-RU" altLang="ru-RU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endParaRPr kumimoji="0" lang="en-US" altLang="ru-RU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2280535" y="1964768"/>
            <a:ext cx="3786188" cy="91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00B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n!   C   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1076"/>
              </p:ext>
            </p:extLst>
          </p:nvPr>
        </p:nvGraphicFramePr>
        <p:xfrm>
          <a:off x="4747018" y="1964768"/>
          <a:ext cx="7572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4" imgW="179280" imgH="214560" progId="Equation.3">
                  <p:embed/>
                </p:oleObj>
              </mc:Choice>
              <mc:Fallback>
                <p:oleObj name="Формула" r:id="rId4" imgW="179280" imgH="21456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018" y="1964768"/>
                        <a:ext cx="757238" cy="841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 flipV="1">
            <a:off x="2287984" y="4756646"/>
            <a:ext cx="865188" cy="860425"/>
          </a:xfrm>
          <a:prstGeom prst="straightConnector1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 flipV="1">
            <a:off x="2464010" y="2966607"/>
            <a:ext cx="720725" cy="642937"/>
          </a:xfrm>
          <a:prstGeom prst="straightConnector1">
            <a:avLst/>
          </a:prstGeom>
          <a:noFill/>
          <a:ln w="3816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AutoShape 12"/>
          <p:cNvCxnSpPr>
            <a:cxnSpLocks noChangeShapeType="1"/>
          </p:cNvCxnSpPr>
          <p:nvPr/>
        </p:nvCxnSpPr>
        <p:spPr bwMode="auto">
          <a:xfrm flipH="1" flipV="1">
            <a:off x="5523706" y="4756646"/>
            <a:ext cx="1093788" cy="873125"/>
          </a:xfrm>
          <a:prstGeom prst="straightConnector1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AutoShape 13"/>
          <p:cNvCxnSpPr>
            <a:cxnSpLocks noChangeShapeType="1"/>
          </p:cNvCxnSpPr>
          <p:nvPr/>
        </p:nvCxnSpPr>
        <p:spPr bwMode="auto">
          <a:xfrm flipH="1" flipV="1">
            <a:off x="4931340" y="3021858"/>
            <a:ext cx="857250" cy="642937"/>
          </a:xfrm>
          <a:prstGeom prst="straightConnector1">
            <a:avLst/>
          </a:prstGeom>
          <a:noFill/>
          <a:ln w="3816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AutoShape 15"/>
          <p:cNvCxnSpPr>
            <a:cxnSpLocks noChangeShapeType="1"/>
          </p:cNvCxnSpPr>
          <p:nvPr/>
        </p:nvCxnSpPr>
        <p:spPr bwMode="auto">
          <a:xfrm flipV="1">
            <a:off x="1359812" y="1770856"/>
            <a:ext cx="0" cy="4752975"/>
          </a:xfrm>
          <a:prstGeom prst="straightConnector1">
            <a:avLst/>
          </a:prstGeom>
          <a:noFill/>
          <a:ln w="76320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7" y="908050"/>
            <a:ext cx="1651001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02964"/>
              </p:ext>
            </p:extLst>
          </p:nvPr>
        </p:nvGraphicFramePr>
        <p:xfrm>
          <a:off x="3826296" y="1920546"/>
          <a:ext cx="5762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7" imgW="228600" imgH="304560" progId="Equation.3">
                  <p:embed/>
                </p:oleObj>
              </mc:Choice>
              <mc:Fallback>
                <p:oleObj name="Формула" r:id="rId7" imgW="228600" imgH="30456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296" y="1920546"/>
                        <a:ext cx="576262" cy="7159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99625" y="36719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Сандар теориясы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1614" y="542494"/>
            <a:ext cx="4780625" cy="525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Сандар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тарауы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сандық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сәйкестіліктер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мен 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заңдылықтарды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тарауға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сандық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түсініктер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мен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көлемді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есептеп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шығару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ауызша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санау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ұғымдары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есептеулер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мен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математикалық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операциялардың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мәнін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түсіну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жатады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 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тарау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арифметикамен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тығыз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3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AutoShape 1"/>
          <p:cNvCxnSpPr>
            <a:cxnSpLocks noChangeShapeType="1"/>
          </p:cNvCxnSpPr>
          <p:nvPr/>
        </p:nvCxnSpPr>
        <p:spPr bwMode="auto">
          <a:xfrm flipH="1">
            <a:off x="2424114" y="1773238"/>
            <a:ext cx="1857375" cy="1573212"/>
          </a:xfrm>
          <a:prstGeom prst="straightConnector1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3" name="AutoShape 2"/>
          <p:cNvCxnSpPr>
            <a:cxnSpLocks noChangeShapeType="1"/>
          </p:cNvCxnSpPr>
          <p:nvPr/>
        </p:nvCxnSpPr>
        <p:spPr bwMode="auto">
          <a:xfrm>
            <a:off x="5942014" y="2041526"/>
            <a:ext cx="9525" cy="955675"/>
          </a:xfrm>
          <a:prstGeom prst="straightConnector1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4" name="AutoShape 3"/>
          <p:cNvCxnSpPr>
            <a:cxnSpLocks noChangeShapeType="1"/>
          </p:cNvCxnSpPr>
          <p:nvPr/>
        </p:nvCxnSpPr>
        <p:spPr bwMode="auto">
          <a:xfrm>
            <a:off x="7453314" y="1857375"/>
            <a:ext cx="1501775" cy="1073150"/>
          </a:xfrm>
          <a:prstGeom prst="straightConnector1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952751" y="714376"/>
            <a:ext cx="6715125" cy="785813"/>
          </a:xfrm>
          <a:prstGeom prst="rect">
            <a:avLst/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1125310" y="3913044"/>
            <a:ext cx="2928937" cy="2643187"/>
          </a:xfrm>
          <a:prstGeom prst="rect">
            <a:avLst/>
          </a:prstGeom>
          <a:solidFill>
            <a:srgbClr val="DBE7B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4238741" y="3455844"/>
            <a:ext cx="3500438" cy="3071812"/>
          </a:xfrm>
          <a:prstGeom prst="rect">
            <a:avLst/>
          </a:prstGeom>
          <a:solidFill>
            <a:srgbClr val="B0DFA1"/>
          </a:solidFill>
          <a:ln w="2556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7923673" y="2955781"/>
            <a:ext cx="3270353" cy="3571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253" name="AutoShape 12"/>
          <p:cNvCxnSpPr>
            <a:cxnSpLocks noChangeShapeType="1"/>
          </p:cNvCxnSpPr>
          <p:nvPr/>
        </p:nvCxnSpPr>
        <p:spPr bwMode="auto">
          <a:xfrm>
            <a:off x="3595689" y="2571750"/>
            <a:ext cx="2143125" cy="1588"/>
          </a:xfrm>
          <a:prstGeom prst="straightConnector1">
            <a:avLst/>
          </a:prstGeom>
          <a:noFill/>
          <a:ln w="3816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3"/>
          <p:cNvCxnSpPr>
            <a:cxnSpLocks noChangeShapeType="1"/>
          </p:cNvCxnSpPr>
          <p:nvPr/>
        </p:nvCxnSpPr>
        <p:spPr bwMode="auto">
          <a:xfrm>
            <a:off x="5953126" y="2571750"/>
            <a:ext cx="2359025" cy="1588"/>
          </a:xfrm>
          <a:prstGeom prst="straightConnector1">
            <a:avLst/>
          </a:prstGeom>
          <a:noFill/>
          <a:ln w="3816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114801" y="720726"/>
            <a:ext cx="468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Өзгерістер мен тәуелділік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123348">
            <a:off x="2756092" y="1998283"/>
            <a:ext cx="104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5647" y="1625640"/>
            <a:ext cx="135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8428">
            <a:off x="7833767" y="1979177"/>
            <a:ext cx="1165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10-11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75" y="4158397"/>
            <a:ext cx="2188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Шешудің арифметикалық әдістері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Кестені қолдану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0870" y="3864077"/>
            <a:ext cx="2971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Арифметикалық әдістер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Диаграмма мен кесте құру, оқу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Формулалармен жұмыс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0565" y="3398123"/>
            <a:ext cx="27679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Математикалық анализ элементтері; /туынды, интеграл/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Формулалар қорыту, қолдану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705" y="628926"/>
            <a:ext cx="27069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Өзгерістер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қатынастар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саласы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алгебрамен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тығыз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салада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түрлі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үдерістердегі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айнымалылар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тәуелділіктерді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математикалық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тұрғыдан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сипаттауға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берілген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тапсырмалар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қарастырылады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тарау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теңдеу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теңсіздік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эквиваленттілік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бөлінгіштік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сияқты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ұғымдарды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қамтиды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Қатынас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математикалық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мағынада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түрлі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тәсілдер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формулалар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графиктер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кестелер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көрініс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табады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8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495551" y="1"/>
            <a:ext cx="7777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Анықталмағандық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1" name="Рисунок 2" descr="https://presentacii.ru/documents_4/b6935e8d429b0e0a3de8bb7ae8e1b033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38995" r="7143" b="13397"/>
          <a:stretch>
            <a:fillRect/>
          </a:stretch>
        </p:blipFill>
        <p:spPr bwMode="auto">
          <a:xfrm>
            <a:off x="3170237" y="5399088"/>
            <a:ext cx="28432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4" descr="http://900igr.net/up/datas/91159/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21480" r="3934" b="8592"/>
          <a:stretch>
            <a:fillRect/>
          </a:stretch>
        </p:blipFill>
        <p:spPr bwMode="auto">
          <a:xfrm>
            <a:off x="6064251" y="5251450"/>
            <a:ext cx="28305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 descr="http://900igr.net/datas/algebra/Razvitie-teorii-verojatnostej/0004-004-Reshenie-zad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72554" r="6972" b="11456"/>
          <a:stretch>
            <a:fillRect/>
          </a:stretch>
        </p:blipFill>
        <p:spPr bwMode="auto">
          <a:xfrm>
            <a:off x="7702550" y="3861991"/>
            <a:ext cx="44894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7" descr="https://pptcloud3.ams3.digitaloceanspaces.com/slides/pics/000/311/171/original/Slide19.jpg?1480177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54414" r="30885" b="6889"/>
          <a:stretch>
            <a:fillRect/>
          </a:stretch>
        </p:blipFill>
        <p:spPr bwMode="auto">
          <a:xfrm>
            <a:off x="8341962" y="2385220"/>
            <a:ext cx="37766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8" descr="http://900igr.net/up/datas/248876/0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45271" r="4388" b="22636"/>
          <a:stretch>
            <a:fillRect/>
          </a:stretch>
        </p:blipFill>
        <p:spPr bwMode="auto">
          <a:xfrm>
            <a:off x="7043738" y="814388"/>
            <a:ext cx="49895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0" descr="https://optionclue.com/wp-content/uploads/2018/01/statistic-pr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11" y="4652963"/>
            <a:ext cx="32035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5" descr="https://ds01.infourok.ru/uploads/ex/0568/0000a1a7-cae83754/img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8353" r="14966"/>
          <a:stretch>
            <a:fillRect/>
          </a:stretch>
        </p:blipFill>
        <p:spPr bwMode="auto">
          <a:xfrm>
            <a:off x="6064251" y="2484439"/>
            <a:ext cx="21717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1" descr="http://uslide.ru/images/18/24332/960/img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6019" r="8081" b="5583"/>
          <a:stretch>
            <a:fillRect/>
          </a:stretch>
        </p:blipFill>
        <p:spPr bwMode="auto">
          <a:xfrm>
            <a:off x="2965803" y="2385220"/>
            <a:ext cx="29924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484" y="2206789"/>
            <a:ext cx="3046754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Анықталмағандық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мәліметтер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тарауына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ықтималдық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пен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сипаттағы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сұрақтар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тарауды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сонымен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ықтималдықты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статистика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атауға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7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1992313" y="1"/>
            <a:ext cx="8229600" cy="849313"/>
          </a:xfrm>
        </p:spPr>
        <p:txBody>
          <a:bodyPr/>
          <a:lstStyle/>
          <a:p>
            <a:pPr algn="ctr" eaLnBrk="1" hangingPunct="1"/>
            <a:r>
              <a:rPr lang="ru-RU" altLang="ru-RU" b="1" dirty="0" err="1">
                <a:solidFill>
                  <a:schemeClr val="accent1"/>
                </a:solidFill>
              </a:rPr>
              <a:t>Кеңістік</a:t>
            </a:r>
            <a:r>
              <a:rPr lang="ru-RU" altLang="ru-RU" b="1" dirty="0">
                <a:solidFill>
                  <a:schemeClr val="accent1"/>
                </a:solidFill>
              </a:rPr>
              <a:t> пен форма</a:t>
            </a:r>
          </a:p>
        </p:txBody>
      </p:sp>
      <p:sp>
        <p:nvSpPr>
          <p:cNvPr id="6" name="Овал 5"/>
          <p:cNvSpPr/>
          <p:nvPr/>
        </p:nvSpPr>
        <p:spPr>
          <a:xfrm flipH="1">
            <a:off x="2514600" y="804500"/>
            <a:ext cx="7920038" cy="60483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87713" y="1628775"/>
            <a:ext cx="5688012" cy="44640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flipH="1">
            <a:off x="4440239" y="2349501"/>
            <a:ext cx="3679825" cy="26717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1270" name="Рисунок 8" descr="http://opengia.ru/resources/7920BA325C3E80C340D2DFE9BBFA3127-G12620-7920BA325C3E80C340D2DFE9BBFA3127-1-1398334287/repr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860801"/>
            <a:ext cx="1079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9" y="3741739"/>
            <a:ext cx="1019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0" descr="http://detskiy-sad.com/wp-content/uploads/2017/01/obemnie-geo-figury-7-768x108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8027" r="17424" b="35828"/>
          <a:stretch>
            <a:fillRect/>
          </a:stretch>
        </p:blipFill>
        <p:spPr bwMode="auto">
          <a:xfrm>
            <a:off x="8074025" y="5157788"/>
            <a:ext cx="9286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 descr="https://ds03.infourok.ru/uploads/ex/0454/000386c3-571b04a0/img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36037" r="3665" b="19864"/>
          <a:stretch>
            <a:fillRect/>
          </a:stretch>
        </p:blipFill>
        <p:spPr bwMode="auto">
          <a:xfrm>
            <a:off x="5375276" y="4221163"/>
            <a:ext cx="1368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6" descr="https://ds04.infourok.ru/uploads/ex/078b/0012cc3a-b6d8c4d2/img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t="47986" r="39890" b="18814"/>
          <a:stretch>
            <a:fillRect/>
          </a:stretch>
        </p:blipFill>
        <p:spPr bwMode="auto">
          <a:xfrm>
            <a:off x="5880100" y="2636838"/>
            <a:ext cx="1189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8" descr="https://www.wikihow.com/images_en/thumb/5/59/Find-Perimeter-Step-10.jpg/v4-728px-Find-Perimeter-Step-1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6" name="AutoShape 10" descr="https://im0-tub-ru.yandex.net/i?id=29ed06a57291afeb93ff8587cb24536f-l&amp;n=13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77" name="Picture 12" descr="https://www.wikihow.com/images_en/thumb/5/59/Find-Perimeter-Step-10.jpg/v4-728px-Find-Perimeter-Step-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4137" r="10349" b="8327"/>
          <a:stretch>
            <a:fillRect/>
          </a:stretch>
        </p:blipFill>
        <p:spPr bwMode="auto">
          <a:xfrm>
            <a:off x="5591176" y="3429001"/>
            <a:ext cx="12858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6" descr="https://www.01math.com/upl/ckeditor/486d07b44ecb8aedd18daa8fa049382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18738" r="20409" b="28412"/>
          <a:stretch>
            <a:fillRect/>
          </a:stretch>
        </p:blipFill>
        <p:spPr bwMode="auto">
          <a:xfrm>
            <a:off x="4511676" y="3308351"/>
            <a:ext cx="9366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8" descr="https://ppt4web.ru/images/937/27623/640/img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3" t="47986" r="51176" b="32138"/>
          <a:stretch>
            <a:fillRect/>
          </a:stretch>
        </p:blipFill>
        <p:spPr bwMode="auto">
          <a:xfrm>
            <a:off x="7248526" y="3716339"/>
            <a:ext cx="3603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0" descr="https://im0-tub-ru.yandex.net/i?id=8c63aa224ea59fe344902d7d01706b5c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9262" r="78651" b="37138"/>
          <a:stretch>
            <a:fillRect/>
          </a:stretch>
        </p:blipFill>
        <p:spPr bwMode="auto">
          <a:xfrm>
            <a:off x="5303839" y="2636838"/>
            <a:ext cx="350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6" descr="https://upload.wikimedia.org/wikipedia/commons/thumb/8/83/VectorAB.svg/1200px-VectorAB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2" b="1152"/>
          <a:stretch>
            <a:fillRect/>
          </a:stretch>
        </p:blipFill>
        <p:spPr bwMode="auto">
          <a:xfrm>
            <a:off x="4224338" y="2133601"/>
            <a:ext cx="15224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8" descr="http://900igr.net/up/datai/139919/0007-001-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r="7507" b="-690"/>
          <a:stretch>
            <a:fillRect/>
          </a:stretch>
        </p:blipFill>
        <p:spPr bwMode="auto">
          <a:xfrm>
            <a:off x="8256588" y="3429001"/>
            <a:ext cx="666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30" descr="https://ds04.infourok.ru/uploads/ex/07bd/0003c4c4-bf299e58/hello_html_4e1a44f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4" t="46165" r="52287"/>
          <a:stretch>
            <a:fillRect/>
          </a:stretch>
        </p:blipFill>
        <p:spPr bwMode="auto">
          <a:xfrm>
            <a:off x="4511676" y="4941889"/>
            <a:ext cx="11541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2" descr="https://ds03.infourok.ru/uploads/ex/04c7/00066d66-0bbbfaed/img8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41287" r="15477" b="5164"/>
          <a:stretch>
            <a:fillRect/>
          </a:stretch>
        </p:blipFill>
        <p:spPr bwMode="auto">
          <a:xfrm>
            <a:off x="3575051" y="2924176"/>
            <a:ext cx="919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4" descr="http://www.uzluga.ru/potrb/%D0%92%D1%8B%D0%BF%D1%83%D0%BA%D0%BB%D1%8B%D0%B9+%D0%BC%D0%BD%D0%BE%D0%B3%D0%BE%D1%83%D0%B3%D0%BE%D0%BB%D1%8C%D0%BD%D0%B8%D0%BA-%D0%BB%D0%B5%D0%B6%D0%B8%D1%82+%D0%BF%D0%BE+%D0%BE%D0%B4%D0%BD%D1%83+%D1%81%D1%82%D0%BE%D1%80%D0%BE%D0%BD%D1%83+%D0%BE%D1%82+%D0%BB%D1%8E%D0%B1%D0%BE%D0%B9+%D0%BF%D1%80%D1%8F%D0%BC%D0%BE%D0%B9%2C+%D0%BF%D1%80%D0%BE%D1%85%D0%BE%D0%B4%D1%8F%D1%89%D0%B5%D0%B9+%D1%87%D0%B5%D1%80%D0%B5%D0%B7+%D0%BB%D1%8E%D0%B1%D1%8B%D0%B5+%D0%B4%D0%B2%D0%B5+%D0%B5%D0%B3%D0%BE+%D1%81%D0%BE%D1%81%D0%B5%D0%B4%D0%BD%D0%B8%D0%B5+%D0%B2%D0%B5%D1%80%D1%88%D0%B8%D0%BD%D1%8Bb/img9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44099" r="777" b="6761"/>
          <a:stretch>
            <a:fillRect/>
          </a:stretch>
        </p:blipFill>
        <p:spPr bwMode="auto">
          <a:xfrm>
            <a:off x="6096001" y="5084764"/>
            <a:ext cx="15843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36" descr="http://900igr.net/datas/tsvet-i-forma/Figury-5.files/0006-006-Ugo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19463" r="18802" b="35739"/>
          <a:stretch>
            <a:fillRect/>
          </a:stretch>
        </p:blipFill>
        <p:spPr bwMode="auto">
          <a:xfrm rot="19958265">
            <a:off x="7751764" y="4437063"/>
            <a:ext cx="731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38" descr="https://fs00.infourok.ru/images/doc/202/230972/img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6587" r="12199" b="-85"/>
          <a:stretch>
            <a:fillRect/>
          </a:stretch>
        </p:blipFill>
        <p:spPr bwMode="auto">
          <a:xfrm>
            <a:off x="3792539" y="5732463"/>
            <a:ext cx="7461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40" descr="https://im0-tub-ru.yandex.net/i?id=f98319b99edb195814051383a5eca060-l&amp;n=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1675" r="46661" b="16663"/>
          <a:stretch>
            <a:fillRect/>
          </a:stretch>
        </p:blipFill>
        <p:spPr bwMode="auto">
          <a:xfrm>
            <a:off x="9120188" y="3551239"/>
            <a:ext cx="7921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Рисунок 32" descr="https://sovetclub.ru/tim/582c46f6c67d248e54dd37e8abcbd75e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5418" r="37872" b="33990"/>
          <a:stretch>
            <a:fillRect/>
          </a:stretch>
        </p:blipFill>
        <p:spPr bwMode="auto">
          <a:xfrm>
            <a:off x="3648075" y="1412876"/>
            <a:ext cx="6985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4" descr="https://fs00.urokimatematiki.ru/jpg/ob_em_konusa_11.1.jp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25063" r="5763" b="21584"/>
          <a:stretch>
            <a:fillRect/>
          </a:stretch>
        </p:blipFill>
        <p:spPr bwMode="auto">
          <a:xfrm>
            <a:off x="5232401" y="930276"/>
            <a:ext cx="20161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46" descr="https://cf.ppt-online.org/files/slide/5/59fozNtbgM2vxAwQdJVX0Ejp7mn8q63HelBDWr/slide-12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0006" r="63580" b="48453"/>
          <a:stretch>
            <a:fillRect/>
          </a:stretch>
        </p:blipFill>
        <p:spPr bwMode="auto">
          <a:xfrm>
            <a:off x="8616950" y="2060576"/>
            <a:ext cx="628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Рисунок 33" descr="https://ds04.infourok.ru/uploads/ex/073b/0013f0e2-984397e8/img7.jp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E3F7FE"/>
              </a:clrFrom>
              <a:clrTo>
                <a:srgbClr val="E3F7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8867" r="27831" b="7861"/>
          <a:stretch>
            <a:fillRect/>
          </a:stretch>
        </p:blipFill>
        <p:spPr bwMode="auto">
          <a:xfrm>
            <a:off x="7391401" y="2133600"/>
            <a:ext cx="936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7889" y="1916832"/>
            <a:ext cx="184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Дәлелдеу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5537" y="6228318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Көлем, аудан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0332" y="240988"/>
            <a:ext cx="2811464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Кеңістік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форма»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тарауы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кеңістіктік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жазықтық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геометриялық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қасиеттерге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қатысты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жерде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формаларды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көріністер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мен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өлшемдерде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ұқсастықтар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мен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айырмашылықтарын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анықтау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сонымен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нысандардың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қасиетін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түсіне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тапсырмалары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қарастырылған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0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457" y="326570"/>
            <a:ext cx="116259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Математикалық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сауаттылықта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ерте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бастан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дамыту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Жүйелі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түрде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сабақ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барысында 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Сандық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тәуелділік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Анықталмағандық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, 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Өзгерістер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мен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тәуелділік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, 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Кеңістік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пен форма»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тарауларынан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тапсырмалар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берілу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керек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Бұл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есептерді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мұғалімнің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сабақ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жоспарына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жасауына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байланысты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кіргізуге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болады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Сабақтағы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элементі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түрінде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Сабақтың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басында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сабақ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проблемасы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ретінде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Сабақ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болжамын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шығару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барысында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зерттеу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ретінде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Сабақтағы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оқушылардың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іс-әрекетін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түрлендіру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ретінде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Сабақтағы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қандай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түсінікті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қалыптастыру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барысында;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нақты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өмірлік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жағдаяттардың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моделі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Пәнаралық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байланысты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көрсететін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тапсырмалар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Бір типтес тапсырмаларды жинақтап, жаңа технологияларды қолдану арқылы сабақтар өткізу;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Математикалық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ойлауды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дамытуды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дамыту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бойынша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тапсырмаларды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топтастырып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курс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материалдарын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құрастыру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Математикалық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сауаттылық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практикалық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жағдаяттық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тапсырмаларды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мектеп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олимпиадасына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математикалық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викториналар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өткізуде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қолдану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676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289" y="88124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Математикалық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сауаттылыққа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таңертеңгі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арнау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уақытынан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минутты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қарқынмен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оқушыңыз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етсе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жүйрік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Тестке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дайындалғанда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көңілді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алаңдататын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заттардан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(телефон,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теледидар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аулақ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болу.</a:t>
            </a:r>
          </a:p>
          <a:p>
            <a:pPr marL="0" indent="0">
              <a:buNone/>
            </a:pPr>
            <a:endParaRPr lang="ru-RU" sz="9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950"/>
              </a:spcAft>
              <a:buNone/>
            </a:pPr>
            <a:r>
              <a:rPr lang="ru-RU" sz="9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Жіктеу</a:t>
            </a:r>
            <a:r>
              <a:rPr lang="ru-RU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Кей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жаңылыстыратындай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көрінгенімен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мәтінде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берілгенді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түсіне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айтылғанына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жіктеп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көрсеңіз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қиындық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туғызбайды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шартты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орындағанда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жауабына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табан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жақындаймыз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нәрсені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ретпен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950"/>
              </a:spcAft>
              <a:buNone/>
            </a:pPr>
            <a:endParaRPr lang="ru-R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950"/>
              </a:spcAft>
              <a:buNone/>
            </a:pPr>
            <a:r>
              <a:rPr lang="ru-RU" sz="9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Соңынан</a:t>
            </a:r>
            <a:r>
              <a:rPr lang="ru-RU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тәсілді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соңынан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Шартты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есептерге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теңдеу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құрғанда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сұрады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белгілейміз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Ары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мәтінге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теңдеу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құрамыз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есептің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формасына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3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16" y="0"/>
            <a:ext cx="9490248" cy="1320800"/>
          </a:xfrm>
        </p:spPr>
        <p:txBody>
          <a:bodyPr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 сауаттылыққа дайындау жолдары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86355"/>
              </p:ext>
            </p:extLst>
          </p:nvPr>
        </p:nvGraphicFramePr>
        <p:xfrm>
          <a:off x="63184" y="1473958"/>
          <a:ext cx="12128815" cy="519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23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https://thumbs.dreamstime.com/z/spiral-notebook-10499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3851" r="12595" b="4776"/>
          <a:stretch>
            <a:fillRect/>
          </a:stretch>
        </p:blipFill>
        <p:spPr bwMode="auto">
          <a:xfrm>
            <a:off x="0" y="0"/>
            <a:ext cx="12298680" cy="75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8359" y="563047"/>
            <a:ext cx="822485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пәнге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қызығушылығын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мұғалімге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сауаттылығын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технологиялар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•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Деңгейлеп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оқыту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технологиясы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•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Жүйелі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қатынас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технологиясы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•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Модульді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технология;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•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Проблемалық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оқыту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•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Жобалық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оқыту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технологиясы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•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Дебат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»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технологиясы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•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АКТ;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•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СТО 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47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 сауаттылыққа дайындық жұмысын  </a:t>
            </a:r>
            <a:b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5-сыныптан бастау</a:t>
            </a:r>
            <a:r>
              <a:rPr lang="kk-KZ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Содержимое 19"/>
          <p:cNvSpPr txBox="1">
            <a:spLocks/>
          </p:cNvSpPr>
          <p:nvPr/>
        </p:nvSpPr>
        <p:spPr bwMode="auto">
          <a:xfrm>
            <a:off x="0" y="3532188"/>
            <a:ext cx="5954973" cy="2643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112E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12E5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12E5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112E5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12E5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12E5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12E5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12E5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12E58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Бір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үстелде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адам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отыра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алады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28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адам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отырғызу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үшін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қанша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үстел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керек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екенін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қалай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білуге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болады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А)  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28-ді 4-ке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көбейту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 	В)  28-ді 4-ке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бөлу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С)  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28-ден 4-ті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азайту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	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D) </a:t>
            </a:r>
            <a:r>
              <a:rPr kumimoji="0" lang="kk-KZ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28-ді 4-ке </a:t>
            </a:r>
            <a:r>
              <a:rPr kumimoji="0" lang="ru-RU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қосу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5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496794" y="1027906"/>
            <a:ext cx="41433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54973" y="1256370"/>
            <a:ext cx="6096000" cy="26756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k-KZ" sz="2800" dirty="0">
                <a:solidFill>
                  <a:prstClr val="black"/>
                </a:solidFill>
              </a:rPr>
              <a:t>24 спортшы дөңгелек үстелді айнала отырды. Олар отырған үстелдер 1-ден 24 ке дейін нөмірленген. 9-ға қарсы отырған спортшының нөмерін тап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k-KZ" sz="2800" dirty="0">
                <a:solidFill>
                  <a:prstClr val="black"/>
                </a:solidFill>
              </a:rPr>
              <a:t>А.20   В.22   С.21   Д.23   Е. 19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k-KZ" sz="2800" dirty="0">
                <a:solidFill>
                  <a:prstClr val="black"/>
                </a:solidFill>
              </a:rPr>
              <a:t>Шешуі: 360/24</a:t>
            </a:r>
            <a:r>
              <a:rPr lang="ru-RU" sz="2800" dirty="0">
                <a:solidFill>
                  <a:prstClr val="black"/>
                </a:solidFill>
              </a:rPr>
              <a:t>=15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254" y="3844360"/>
            <a:ext cx="3648441" cy="241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68" y="3931974"/>
            <a:ext cx="1822862" cy="1963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5175" t="62848" r="59091" b="10304"/>
          <a:stretch/>
        </p:blipFill>
        <p:spPr>
          <a:xfrm>
            <a:off x="9767252" y="3931119"/>
            <a:ext cx="2047164" cy="19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0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767" y="1443488"/>
            <a:ext cx="10515600" cy="4351338"/>
          </a:xfrm>
        </p:spPr>
        <p:txBody>
          <a:bodyPr/>
          <a:lstStyle/>
          <a:p>
            <a:r>
              <a:rPr lang="en-US" dirty="0"/>
              <a:t>n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объектіні</a:t>
            </a:r>
            <a:r>
              <a:rPr lang="ru-RU" dirty="0"/>
              <a:t> </a:t>
            </a:r>
            <a:r>
              <a:rPr lang="ru-RU" dirty="0" err="1"/>
              <a:t>дөңгелек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орналастырулар</a:t>
            </a:r>
            <a:r>
              <a:rPr lang="ru-RU" dirty="0"/>
              <a:t> саны: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ru-RU" dirty="0"/>
              <a:t>(</a:t>
            </a:r>
            <a:r>
              <a:rPr lang="en-US" dirty="0"/>
              <a:t>n-1)!</a:t>
            </a:r>
          </a:p>
          <a:p>
            <a:pPr marL="0" indent="0">
              <a:buNone/>
            </a:pPr>
            <a:r>
              <a:rPr lang="kk-KZ" dirty="0"/>
              <a:t>Сақина бойымен орналастыру: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35002" t="61332" r="29987" b="32897"/>
          <a:stretch/>
        </p:blipFill>
        <p:spPr>
          <a:xfrm>
            <a:off x="0" y="-31456"/>
            <a:ext cx="11978279" cy="1110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444" t="13393" r="25470" b="4813"/>
          <a:stretch/>
        </p:blipFill>
        <p:spPr>
          <a:xfrm>
            <a:off x="688074" y="3240939"/>
            <a:ext cx="2768661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1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3206"/>
            <a:ext cx="11641539" cy="3880773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3200" dirty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сабақтарында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сауаттылығын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жолындағы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тәжірибемен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бөлісу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3200" dirty="0">
                <a:latin typeface="Times New Roman" panose="02020603050405020304" pitchFamily="18" charset="0"/>
              </a:rPr>
              <a:t> Математикалық сауаттылық мектеп бағдарламасындағы пән мазмұнынан басталатындығын көрсету, сауаттылыққа үйретуді  5-сыныптан бастау, әр сабақ жоспарында тапсырмаларды қосу.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952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талабына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талпынысы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бар 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табалдырығынан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шығарудың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оқытудағы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математикалық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8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189" t="13608" r="9458" b="5975"/>
          <a:stretch/>
        </p:blipFill>
        <p:spPr>
          <a:xfrm>
            <a:off x="2492478" y="-1"/>
            <a:ext cx="6240042" cy="69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" b="-563"/>
          <a:stretch>
            <a:fillRect/>
          </a:stretch>
        </p:blipFill>
        <p:spPr bwMode="auto">
          <a:xfrm>
            <a:off x="148976" y="825547"/>
            <a:ext cx="53276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3912" y="3920290"/>
            <a:ext cx="8786812" cy="193899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2921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Ажар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бөлменің бір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бұрышына қорапшаларды қатарлады.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Барлық қорапшалардың өлшемдері бірдей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.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Ажар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неше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қорапшаны пайдаланды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2921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	А)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25</a:t>
            </a:r>
            <a:r>
              <a:rPr kumimoji="0" lang="kk-K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		В)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19</a:t>
            </a:r>
            <a:r>
              <a:rPr kumimoji="0" lang="kk-K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		С)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18</a:t>
            </a:r>
            <a:r>
              <a:rPr kumimoji="0" lang="kk-K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	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Times New Roman" pitchFamily="18" charset="0"/>
              </a:rPr>
              <a:t>) 13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0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3" t="12533" r="31634" b="53036"/>
          <a:stretch/>
        </p:blipFill>
        <p:spPr>
          <a:xfrm>
            <a:off x="195942" y="0"/>
            <a:ext cx="7104972" cy="3628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8099" y="522670"/>
            <a:ext cx="423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Сандарды салыстыру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/>
          <a:srcRect l="30140" t="12081" r="30871" b="42607"/>
          <a:stretch/>
        </p:blipFill>
        <p:spPr>
          <a:xfrm>
            <a:off x="195942" y="2156348"/>
            <a:ext cx="7018122" cy="458564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/>
          <a:srcRect l="29971" t="12982" r="31378" b="57612"/>
          <a:stretch/>
        </p:blipFill>
        <p:spPr>
          <a:xfrm>
            <a:off x="4298070" y="3284421"/>
            <a:ext cx="8083134" cy="3457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48099" y="153338"/>
            <a:ext cx="32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dirty="0">
                <a:solidFill>
                  <a:prstClr val="black"/>
                </a:solidFill>
              </a:rPr>
              <a:t>Натурал сандарды азайту, қосу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5"/>
          <a:srcRect l="32601" t="20460" r="33542" b="40223"/>
          <a:stretch/>
        </p:blipFill>
        <p:spPr>
          <a:xfrm>
            <a:off x="6662793" y="1466360"/>
            <a:ext cx="5718411" cy="37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1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912" y="152580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метрлік</a:t>
            </a:r>
            <a:r>
              <a:rPr lang="ru-RU" dirty="0"/>
              <a:t> 60 </a:t>
            </a:r>
            <a:r>
              <a:rPr lang="ru-RU" dirty="0" err="1"/>
              <a:t>бөренені</a:t>
            </a:r>
            <a:r>
              <a:rPr lang="ru-RU" dirty="0"/>
              <a:t> жарты </a:t>
            </a:r>
            <a:r>
              <a:rPr lang="ru-RU" dirty="0" err="1"/>
              <a:t>метрлік</a:t>
            </a:r>
            <a:r>
              <a:rPr lang="ru-RU" dirty="0"/>
              <a:t> </a:t>
            </a:r>
            <a:r>
              <a:rPr lang="ru-RU" dirty="0" err="1"/>
              <a:t>шөркелерге</a:t>
            </a:r>
            <a:r>
              <a:rPr lang="ru-RU" dirty="0"/>
              <a:t> </a:t>
            </a:r>
            <a:r>
              <a:rPr lang="ru-RU" dirty="0" err="1"/>
              <a:t>арамен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Қанша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аралап</a:t>
            </a:r>
            <a:r>
              <a:rPr lang="ru-RU" dirty="0"/>
              <a:t> </a:t>
            </a:r>
            <a:r>
              <a:rPr lang="ru-RU" dirty="0" err="1"/>
              <a:t>кесу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   A) 240 B) 250 C) 300 D) 350 E) 360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/>
              <a:t>Шешуі: 3 м:0,5</a:t>
            </a:r>
            <a:r>
              <a:rPr lang="ru-RU" dirty="0"/>
              <a:t>=6 </a:t>
            </a:r>
            <a:r>
              <a:rPr lang="kk-KZ" dirty="0"/>
              <a:t>бөлік, 5 рет кесу алады.</a:t>
            </a:r>
          </a:p>
          <a:p>
            <a:pPr marL="0" indent="0">
              <a:buNone/>
            </a:pPr>
            <a:r>
              <a:rPr lang="kk-KZ" dirty="0"/>
              <a:t>1 бөрене--------------5 рет кесу------------6 бөрене</a:t>
            </a:r>
          </a:p>
          <a:p>
            <a:pPr marL="0" indent="0">
              <a:buNone/>
            </a:pPr>
            <a:r>
              <a:rPr lang="kk-KZ" dirty="0"/>
              <a:t>60 бөрене------------5*60</a:t>
            </a:r>
            <a:r>
              <a:rPr lang="ru-RU" dirty="0"/>
              <a:t>=300      ---------360 б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5315" y="3297802"/>
            <a:ext cx="4978400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254220" y="3069771"/>
            <a:ext cx="29029" cy="119017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935615" y="3069771"/>
            <a:ext cx="29029" cy="119017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832305" y="3069771"/>
            <a:ext cx="29029" cy="119017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559836" y="3069771"/>
            <a:ext cx="29029" cy="119017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7075" y="3112744"/>
            <a:ext cx="7256" cy="115388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304469" y="6292595"/>
            <a:ext cx="2683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Жауабы:    300   /С/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6788" y="197292"/>
            <a:ext cx="970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Аралықтарға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бөренеге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байланысты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есептер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85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26849" r="33013" b="62128"/>
          <a:stretch/>
        </p:blipFill>
        <p:spPr>
          <a:xfrm>
            <a:off x="18240" y="3419226"/>
            <a:ext cx="6817296" cy="1151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699" y="365125"/>
            <a:ext cx="6657363" cy="1900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Неше </a:t>
            </a:r>
            <a:r>
              <a:rPr lang="ru-RU" sz="2800" dirty="0" err="1">
                <a:solidFill>
                  <a:prstClr val="black"/>
                </a:solidFill>
              </a:rPr>
              <a:t>бөренені</a:t>
            </a:r>
            <a:r>
              <a:rPr lang="ru-RU" sz="2800" dirty="0">
                <a:solidFill>
                  <a:prstClr val="black"/>
                </a:solidFill>
              </a:rPr>
              <a:t> 24 </a:t>
            </a:r>
            <a:r>
              <a:rPr lang="ru-RU" sz="2800" dirty="0" err="1">
                <a:solidFill>
                  <a:prstClr val="black"/>
                </a:solidFill>
              </a:rPr>
              <a:t>рет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кескенде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олардан</a:t>
            </a:r>
            <a:r>
              <a:rPr lang="ru-RU" sz="2800" dirty="0">
                <a:solidFill>
                  <a:prstClr val="black"/>
                </a:solidFill>
              </a:rPr>
              <a:t> 30 </a:t>
            </a:r>
            <a:r>
              <a:rPr lang="ru-RU" sz="2800" dirty="0" err="1">
                <a:solidFill>
                  <a:prstClr val="black"/>
                </a:solidFill>
              </a:rPr>
              <a:t>бөлік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алынатынын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анықтаңыз</a:t>
            </a: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А. </a:t>
            </a:r>
            <a:r>
              <a:rPr lang="en-US" sz="2800" dirty="0">
                <a:solidFill>
                  <a:prstClr val="black"/>
                </a:solidFill>
              </a:rPr>
              <a:t>8 </a:t>
            </a:r>
            <a:r>
              <a:rPr lang="en-US" sz="2800" dirty="0">
                <a:solidFill>
                  <a:srgbClr val="FF0000"/>
                </a:solidFill>
              </a:rPr>
              <a:t>B)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 6</a:t>
            </a:r>
            <a:r>
              <a:rPr lang="en-US" sz="2800" dirty="0">
                <a:solidFill>
                  <a:prstClr val="black"/>
                </a:solidFill>
              </a:rPr>
              <a:t> C) 10 D) 7 E) 9</a:t>
            </a: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30-24=6   </a:t>
            </a:r>
            <a:r>
              <a:rPr lang="kk-KZ" sz="2800" dirty="0">
                <a:solidFill>
                  <a:prstClr val="black"/>
                </a:solidFill>
              </a:rPr>
              <a:t>бөрене . Жауабы: В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5" name="Picture 2" descr="Family and Friends. Unit 14 Flashcards | Quizl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9" b="21836"/>
          <a:stretch/>
        </p:blipFill>
        <p:spPr bwMode="auto">
          <a:xfrm>
            <a:off x="8802807" y="2652931"/>
            <a:ext cx="2811438" cy="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204" y="3132565"/>
            <a:ext cx="2810500" cy="384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568" y="3996282"/>
            <a:ext cx="2810500" cy="3840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916" y="3557853"/>
            <a:ext cx="2810500" cy="384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416" y="4379119"/>
            <a:ext cx="2810500" cy="3840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500" y="4815078"/>
            <a:ext cx="2810500" cy="38408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457899" y="2556134"/>
            <a:ext cx="327546" cy="276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946976" y="2457868"/>
            <a:ext cx="327546" cy="276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443480" y="2417872"/>
            <a:ext cx="327546" cy="276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961395" y="2556134"/>
            <a:ext cx="327546" cy="276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7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3" y="475796"/>
            <a:ext cx="10515600" cy="4351338"/>
          </a:xfrm>
        </p:spPr>
        <p:txBody>
          <a:bodyPr/>
          <a:lstStyle/>
          <a:p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салып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Айдардың</a:t>
            </a:r>
            <a:r>
              <a:rPr lang="ru-RU" dirty="0"/>
              <a:t> 7 </a:t>
            </a:r>
            <a:r>
              <a:rPr lang="ru-RU" dirty="0" err="1"/>
              <a:t>бөренесі</a:t>
            </a:r>
            <a:r>
              <a:rPr lang="ru-RU" dirty="0"/>
              <a:t> бар. </a:t>
            </a:r>
            <a:r>
              <a:rPr lang="ru-RU" dirty="0" err="1"/>
              <a:t>Олардың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әрқайсысын</a:t>
            </a:r>
            <a:r>
              <a:rPr lang="ru-RU" dirty="0"/>
              <a:t> 5-ке </a:t>
            </a: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өткір</a:t>
            </a:r>
            <a:r>
              <a:rPr lang="ru-RU" dirty="0"/>
              <a:t> </a:t>
            </a:r>
            <a:r>
              <a:rPr lang="ru-RU" dirty="0" err="1"/>
              <a:t>тістері</a:t>
            </a:r>
            <a:r>
              <a:rPr lang="ru-RU" dirty="0"/>
              <a:t> бар </a:t>
            </a:r>
            <a:r>
              <a:rPr lang="ru-RU" dirty="0" err="1"/>
              <a:t>арасымен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жерден</a:t>
            </a:r>
            <a:r>
              <a:rPr lang="ru-RU" dirty="0"/>
              <a:t> </a:t>
            </a:r>
            <a:r>
              <a:rPr lang="ru-RU" dirty="0" err="1"/>
              <a:t>кесу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1,5 минут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r>
              <a:rPr lang="ru-RU" dirty="0"/>
              <a:t>.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жұмысқа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қанша</a:t>
            </a:r>
            <a:r>
              <a:rPr lang="ru-RU" dirty="0"/>
              <a:t> </a:t>
            </a:r>
            <a:r>
              <a:rPr lang="ru-RU" dirty="0" err="1"/>
              <a:t>уақыты</a:t>
            </a:r>
            <a:r>
              <a:rPr lang="ru-RU" dirty="0"/>
              <a:t> </a:t>
            </a:r>
            <a:r>
              <a:rPr lang="ru-RU" dirty="0" err="1"/>
              <a:t>кетеді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 A) 28 мин B) 45 мин C) 42 мин D) 32 мин E) 52 мин</a:t>
            </a:r>
          </a:p>
          <a:p>
            <a:pPr marL="0" indent="0">
              <a:buNone/>
            </a:pPr>
            <a:r>
              <a:rPr lang="kk-KZ" dirty="0"/>
              <a:t>Шешуі: 4*1,5</a:t>
            </a:r>
            <a:r>
              <a:rPr lang="ru-RU" dirty="0"/>
              <a:t>=6 минут /1 б/</a:t>
            </a:r>
          </a:p>
          <a:p>
            <a:pPr marL="0" indent="0">
              <a:buNone/>
            </a:pPr>
            <a:r>
              <a:rPr lang="ru-RU" dirty="0"/>
              <a:t>6*7=42 минут</a:t>
            </a:r>
          </a:p>
          <a:p>
            <a:pPr marL="0" indent="0">
              <a:buNone/>
            </a:pPr>
            <a:r>
              <a:rPr lang="ru-RU" dirty="0" err="1"/>
              <a:t>Жауабы</a:t>
            </a:r>
            <a:r>
              <a:rPr lang="ru-RU" dirty="0"/>
              <a:t>: 42 м  /С/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7085" y="3280229"/>
            <a:ext cx="4978400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5935889" y="3018971"/>
            <a:ext cx="217715" cy="1625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7015843" y="3018971"/>
            <a:ext cx="217715" cy="1625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8141607" y="3018971"/>
            <a:ext cx="217715" cy="1625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>
            <a:off x="9165317" y="3018971"/>
            <a:ext cx="217715" cy="1625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6743" y="3439886"/>
            <a:ext cx="43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9849" y="3487448"/>
            <a:ext cx="43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961" y="3462439"/>
            <a:ext cx="43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2739" y="3439886"/>
            <a:ext cx="43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1273" y="3487448"/>
            <a:ext cx="43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3985" y="4528457"/>
            <a:ext cx="3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9702" y="4572116"/>
            <a:ext cx="3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2392" y="4569899"/>
            <a:ext cx="3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3412" y="4588608"/>
            <a:ext cx="3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691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269" y="100116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Ағаш</a:t>
            </a:r>
            <a:r>
              <a:rPr lang="ru-RU" dirty="0"/>
              <a:t> </a:t>
            </a:r>
            <a:r>
              <a:rPr lang="ru-RU" dirty="0" err="1"/>
              <a:t>кесуші</a:t>
            </a:r>
            <a:r>
              <a:rPr lang="ru-RU" dirty="0"/>
              <a:t> </a:t>
            </a:r>
            <a:r>
              <a:rPr lang="ru-RU" dirty="0" err="1"/>
              <a:t>ағашты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бөлікке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150 </a:t>
            </a:r>
            <a:r>
              <a:rPr lang="ru-RU" dirty="0" err="1"/>
              <a:t>тг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Ағашты</a:t>
            </a:r>
            <a:r>
              <a:rPr lang="ru-RU" dirty="0"/>
              <a:t> 11 </a:t>
            </a:r>
            <a:r>
              <a:rPr lang="ru-RU" dirty="0" err="1"/>
              <a:t>бөлікке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төленетін</a:t>
            </a:r>
            <a:r>
              <a:rPr lang="ru-RU" dirty="0"/>
              <a:t> </a:t>
            </a:r>
            <a:r>
              <a:rPr lang="ru-RU" dirty="0" err="1"/>
              <a:t>ақшаны</a:t>
            </a:r>
            <a:r>
              <a:rPr lang="ru-RU" dirty="0"/>
              <a:t> </a:t>
            </a:r>
            <a:r>
              <a:rPr lang="ru-RU" dirty="0" err="1"/>
              <a:t>табыңыз</a:t>
            </a:r>
            <a:r>
              <a:rPr lang="ru-RU" dirty="0"/>
              <a:t>.</a:t>
            </a:r>
          </a:p>
          <a:p>
            <a:endParaRPr lang="ru-RU" dirty="0"/>
          </a:p>
          <a:p>
            <a:pPr marL="514350" indent="-514350">
              <a:buAutoNum type="alphaUcParenR"/>
            </a:pPr>
            <a:r>
              <a:rPr lang="ru-RU" dirty="0"/>
              <a:t>600 </a:t>
            </a:r>
            <a:r>
              <a:rPr lang="ru-RU" dirty="0" err="1"/>
              <a:t>тг</a:t>
            </a:r>
            <a:r>
              <a:rPr lang="ru-RU" dirty="0"/>
              <a:t> B) 650 </a:t>
            </a:r>
            <a:r>
              <a:rPr lang="ru-RU" dirty="0" err="1"/>
              <a:t>тг</a:t>
            </a:r>
            <a:r>
              <a:rPr lang="ru-RU" dirty="0"/>
              <a:t> C) 550 </a:t>
            </a:r>
            <a:r>
              <a:rPr lang="ru-RU" dirty="0" err="1"/>
              <a:t>тг</a:t>
            </a:r>
            <a:r>
              <a:rPr lang="ru-RU" dirty="0"/>
              <a:t> D) 750 </a:t>
            </a:r>
            <a:r>
              <a:rPr lang="ru-RU" dirty="0" err="1"/>
              <a:t>тг</a:t>
            </a:r>
            <a:r>
              <a:rPr lang="ru-RU" dirty="0"/>
              <a:t> E) 850тг</a:t>
            </a:r>
          </a:p>
          <a:p>
            <a:pPr marL="0" indent="0">
              <a:buNone/>
            </a:pPr>
            <a:r>
              <a:rPr lang="ru-RU" dirty="0" err="1"/>
              <a:t>Шешу</a:t>
            </a:r>
            <a:r>
              <a:rPr lang="kk-KZ" dirty="0"/>
              <a:t>і:</a:t>
            </a:r>
          </a:p>
          <a:p>
            <a:pPr marL="0" indent="0">
              <a:buNone/>
            </a:pPr>
            <a:r>
              <a:rPr lang="kk-KZ" dirty="0"/>
              <a:t>3 бөлік----------2 кесу</a:t>
            </a:r>
          </a:p>
          <a:p>
            <a:pPr marL="0" indent="0">
              <a:buNone/>
            </a:pPr>
            <a:r>
              <a:rPr lang="kk-KZ" dirty="0"/>
              <a:t>150:2</a:t>
            </a:r>
            <a:r>
              <a:rPr lang="ru-RU" dirty="0"/>
              <a:t>=75 </a:t>
            </a:r>
            <a:r>
              <a:rPr lang="ru-RU" dirty="0" err="1"/>
              <a:t>тг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11 б</a:t>
            </a:r>
            <a:r>
              <a:rPr lang="kk-KZ" dirty="0"/>
              <a:t>өлік-------------10 кесу</a:t>
            </a:r>
          </a:p>
          <a:p>
            <a:pPr marL="0" indent="0">
              <a:buNone/>
            </a:pPr>
            <a:r>
              <a:rPr lang="kk-KZ" dirty="0"/>
              <a:t>10*75=750 тг</a:t>
            </a:r>
          </a:p>
          <a:p>
            <a:pPr marL="0" indent="0">
              <a:buNone/>
            </a:pPr>
            <a:r>
              <a:rPr lang="kk-KZ" dirty="0"/>
              <a:t>Жауабы</a:t>
            </a:r>
            <a:r>
              <a:rPr lang="ru-RU" dirty="0"/>
              <a:t>: 750 </a:t>
            </a:r>
            <a:r>
              <a:rPr lang="ru-RU" dirty="0" err="1"/>
              <a:t>тг</a:t>
            </a:r>
            <a:r>
              <a:rPr lang="ru-RU" dirty="0"/>
              <a:t> /Д/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796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286" y="577396"/>
            <a:ext cx="10515600" cy="4351338"/>
          </a:xfrm>
        </p:spPr>
        <p:txBody>
          <a:bodyPr/>
          <a:lstStyle/>
          <a:p>
            <a:r>
              <a:rPr lang="ru-RU" dirty="0"/>
              <a:t>А</a:t>
            </a:r>
            <a:r>
              <a:rPr lang="kk-KZ" dirty="0"/>
              <a:t>ғ</a:t>
            </a:r>
            <a:r>
              <a:rPr lang="ru-RU" dirty="0" err="1"/>
              <a:t>ашты</a:t>
            </a:r>
            <a:r>
              <a:rPr lang="ru-RU" dirty="0"/>
              <a:t> 4  </a:t>
            </a:r>
            <a:r>
              <a:rPr lang="ru-RU" dirty="0" err="1"/>
              <a:t>бөліке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12 минут, 8 </a:t>
            </a:r>
            <a:r>
              <a:rPr lang="ru-RU" dirty="0" err="1"/>
              <a:t>бөлікке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неше</a:t>
            </a:r>
            <a:r>
              <a:rPr lang="ru-RU" dirty="0"/>
              <a:t> минут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кетеді</a:t>
            </a:r>
            <a:r>
              <a:rPr lang="ru-RU" dirty="0"/>
              <a:t>?</a:t>
            </a:r>
          </a:p>
          <a:p>
            <a:r>
              <a:rPr lang="kk-KZ" dirty="0"/>
              <a:t>А. 24  В. 28  С.36   Д.32   Е. 20</a:t>
            </a:r>
          </a:p>
          <a:p>
            <a:pPr marL="0" indent="0">
              <a:buNone/>
            </a:pPr>
            <a:r>
              <a:rPr lang="kk-KZ" dirty="0"/>
              <a:t>Шешуі:</a:t>
            </a:r>
          </a:p>
          <a:p>
            <a:pPr marL="0" indent="0">
              <a:buNone/>
            </a:pPr>
            <a:r>
              <a:rPr lang="kk-KZ" dirty="0"/>
              <a:t>4 б--------3 к,     12:3</a:t>
            </a:r>
            <a:r>
              <a:rPr lang="ru-RU" dirty="0"/>
              <a:t>=4 мин</a:t>
            </a:r>
            <a:endParaRPr lang="kk-KZ" dirty="0"/>
          </a:p>
          <a:p>
            <a:pPr marL="0" indent="0">
              <a:buNone/>
            </a:pPr>
            <a:r>
              <a:rPr lang="kk-KZ" dirty="0"/>
              <a:t>8 б--------7 к      4*7=28 минут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/>
              <a:t>Жауабы:  28 минут   /В/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578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635454"/>
            <a:ext cx="11582400" cy="4351338"/>
          </a:xfrm>
        </p:spPr>
        <p:txBody>
          <a:bodyPr/>
          <a:lstStyle/>
          <a:p>
            <a:r>
              <a:rPr lang="ru-RU" dirty="0" err="1"/>
              <a:t>Екі</a:t>
            </a:r>
            <a:r>
              <a:rPr lang="ru-RU" dirty="0"/>
              <a:t> бала </a:t>
            </a:r>
            <a:r>
              <a:rPr lang="ru-RU" dirty="0" err="1"/>
              <a:t>бөренені</a:t>
            </a:r>
            <a:r>
              <a:rPr lang="ru-RU" dirty="0"/>
              <a:t> 2 </a:t>
            </a:r>
            <a:r>
              <a:rPr lang="ru-RU" dirty="0" err="1"/>
              <a:t>бөлікке</a:t>
            </a:r>
            <a:r>
              <a:rPr lang="ru-RU" dirty="0"/>
              <a:t> </a:t>
            </a:r>
            <a:r>
              <a:rPr lang="ru-RU" dirty="0" err="1"/>
              <a:t>бөлгенде</a:t>
            </a:r>
            <a:r>
              <a:rPr lang="ru-RU" dirty="0"/>
              <a:t> 4 минут </a:t>
            </a:r>
            <a:r>
              <a:rPr lang="ru-RU" dirty="0" err="1"/>
              <a:t>уақыт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жұмсайды</a:t>
            </a:r>
            <a:r>
              <a:rPr lang="ru-RU" dirty="0"/>
              <a:t>. 6 м </a:t>
            </a:r>
            <a:r>
              <a:rPr lang="ru-RU" dirty="0" err="1"/>
              <a:t>бөренені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метрлік</a:t>
            </a:r>
            <a:r>
              <a:rPr lang="ru-RU" dirty="0"/>
              <a:t> </a:t>
            </a:r>
            <a:r>
              <a:rPr lang="ru-RU" dirty="0" err="1"/>
              <a:t>шөркелерге</a:t>
            </a:r>
            <a:r>
              <a:rPr lang="ru-RU" dirty="0"/>
              <a:t> </a:t>
            </a:r>
            <a:r>
              <a:rPr lang="ru-RU" dirty="0" err="1"/>
              <a:t>бөлетін</a:t>
            </a:r>
            <a:r>
              <a:rPr lang="ru-RU" dirty="0"/>
              <a:t> </a:t>
            </a:r>
            <a:r>
              <a:rPr lang="ru-RU" dirty="0" err="1"/>
              <a:t>уақытты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табыңыз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A) 28 минут B) 24 минут C) 25 минут D) 20 минут E) 16 минут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32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629" y="606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Көше</a:t>
            </a:r>
            <a:r>
              <a:rPr lang="ru-RU" dirty="0"/>
              <a:t> </a:t>
            </a:r>
            <a:r>
              <a:rPr lang="ru-RU" dirty="0" err="1"/>
              <a:t>жиегінде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екеуінің</a:t>
            </a:r>
            <a:r>
              <a:rPr lang="ru-RU" dirty="0"/>
              <a:t> </a:t>
            </a:r>
            <a:r>
              <a:rPr lang="ru-RU" dirty="0" err="1"/>
              <a:t>арақашықтығы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, 17 </a:t>
            </a:r>
            <a:r>
              <a:rPr lang="ru-RU" dirty="0" err="1"/>
              <a:t>ағаш</a:t>
            </a:r>
            <a:r>
              <a:rPr lang="ru-RU" dirty="0"/>
              <a:t> </a:t>
            </a:r>
            <a:r>
              <a:rPr lang="ru-RU" dirty="0" err="1"/>
              <a:t>отырғызылған</a:t>
            </a:r>
            <a:r>
              <a:rPr lang="ru-RU" dirty="0"/>
              <a:t>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ағаштардың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арақашықтығы</a:t>
            </a:r>
            <a:r>
              <a:rPr lang="ru-RU" dirty="0"/>
              <a:t> 64 метр. Әрбір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ағаш</a:t>
            </a:r>
            <a:r>
              <a:rPr lang="ru-RU" dirty="0"/>
              <a:t> </a:t>
            </a:r>
            <a:r>
              <a:rPr lang="ru-RU" dirty="0" err="1"/>
              <a:t>бір-бірінен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неше</a:t>
            </a:r>
            <a:r>
              <a:rPr lang="ru-RU" dirty="0"/>
              <a:t> метр </a:t>
            </a:r>
            <a:r>
              <a:rPr lang="ru-RU" dirty="0" err="1"/>
              <a:t>қашықтықта</a:t>
            </a:r>
            <a:r>
              <a:rPr lang="ru-RU" dirty="0"/>
              <a:t> </a:t>
            </a:r>
            <a:r>
              <a:rPr lang="ru-RU" dirty="0" err="1"/>
              <a:t>отырғызылған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 A) 6 B) 5 C) 8 D) 7 E) 4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Шеш</a:t>
            </a:r>
            <a:r>
              <a:rPr lang="kk-KZ" dirty="0"/>
              <a:t>уі: </a:t>
            </a:r>
          </a:p>
          <a:p>
            <a:pPr marL="0" indent="0">
              <a:buNone/>
            </a:pPr>
            <a:r>
              <a:rPr lang="kk-KZ" dirty="0"/>
              <a:t>17-1</a:t>
            </a:r>
            <a:r>
              <a:rPr lang="ru-RU" dirty="0"/>
              <a:t>=16</a:t>
            </a:r>
          </a:p>
          <a:p>
            <a:pPr marL="0" indent="0">
              <a:buNone/>
            </a:pPr>
            <a:r>
              <a:rPr lang="ru-RU" dirty="0"/>
              <a:t>64:16=4 м</a:t>
            </a:r>
          </a:p>
          <a:p>
            <a:pPr marL="0" indent="0">
              <a:buNone/>
            </a:pPr>
            <a:r>
              <a:rPr lang="ru-RU" dirty="0" err="1"/>
              <a:t>Жауап</a:t>
            </a:r>
            <a:r>
              <a:rPr lang="ru-RU" dirty="0"/>
              <a:t>: 4 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75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Міндеті: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Математикалық сауаттылыққа байланысты пән бағдарламасындағы тақырыптарға шолу;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Әр тақырыптарға оқулықтағы есептерді математикалық сауаттылық есептерімен салыстыра отырып, талдап көрсету;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Математикалық формулаларды ұсыну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Қалай дайындау керек? ұсыныстар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776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514" y="664482"/>
            <a:ext cx="11034486" cy="435133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Бақта</a:t>
            </a:r>
            <a:r>
              <a:rPr lang="ru-RU" dirty="0"/>
              <a:t> </a:t>
            </a:r>
            <a:r>
              <a:rPr lang="ru-RU" dirty="0" err="1"/>
              <a:t>бір-бірінен</a:t>
            </a:r>
            <a:r>
              <a:rPr lang="ru-RU" dirty="0"/>
              <a:t> 6 м </a:t>
            </a:r>
            <a:r>
              <a:rPr lang="ru-RU" dirty="0" err="1"/>
              <a:t>қашықтықта</a:t>
            </a:r>
            <a:r>
              <a:rPr lang="ru-RU" dirty="0"/>
              <a:t> 15 </a:t>
            </a:r>
            <a:r>
              <a:rPr lang="ru-RU" dirty="0" err="1"/>
              <a:t>алма</a:t>
            </a:r>
            <a:r>
              <a:rPr lang="ru-RU" dirty="0"/>
              <a:t> </a:t>
            </a:r>
            <a:r>
              <a:rPr lang="ru-RU" dirty="0" err="1"/>
              <a:t>ағашы</a:t>
            </a:r>
            <a:r>
              <a:rPr lang="ru-RU" dirty="0"/>
              <a:t> </a:t>
            </a:r>
            <a:r>
              <a:rPr lang="ru-RU" dirty="0" err="1"/>
              <a:t>қатар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орналасқан</a:t>
            </a:r>
            <a:r>
              <a:rPr lang="ru-RU" dirty="0"/>
              <a:t>.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алма</a:t>
            </a:r>
            <a:r>
              <a:rPr lang="ru-RU" dirty="0"/>
              <a:t> </a:t>
            </a:r>
            <a:r>
              <a:rPr lang="ru-RU" dirty="0" err="1"/>
              <a:t>ағаштарының</a:t>
            </a:r>
            <a:r>
              <a:rPr lang="ru-RU" dirty="0"/>
              <a:t> </a:t>
            </a:r>
            <a:r>
              <a:rPr lang="ru-RU" dirty="0" err="1"/>
              <a:t>арақашықтығы</a:t>
            </a:r>
            <a:r>
              <a:rPr lang="ru-RU" dirty="0"/>
              <a:t> </a:t>
            </a:r>
            <a:r>
              <a:rPr lang="ru-RU" dirty="0" err="1"/>
              <a:t>неше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метр?</a:t>
            </a:r>
          </a:p>
          <a:p>
            <a:r>
              <a:rPr lang="ru-RU" dirty="0"/>
              <a:t> A) 64 B) 56 C) 88 D) 85 E) 84</a:t>
            </a:r>
          </a:p>
          <a:p>
            <a:endParaRPr lang="ru-RU" dirty="0"/>
          </a:p>
          <a:p>
            <a:r>
              <a:rPr lang="ru-RU" dirty="0"/>
              <a:t>Ш</a:t>
            </a:r>
            <a:r>
              <a:rPr lang="kk-KZ" dirty="0"/>
              <a:t>ешуі: 15-1</a:t>
            </a:r>
            <a:r>
              <a:rPr lang="ru-RU" dirty="0"/>
              <a:t>=14</a:t>
            </a:r>
          </a:p>
          <a:p>
            <a:r>
              <a:rPr lang="ru-RU" dirty="0"/>
              <a:t>14*6=84 м</a:t>
            </a:r>
          </a:p>
          <a:p>
            <a:r>
              <a:rPr lang="ru-RU" dirty="0" err="1"/>
              <a:t>Жауабы</a:t>
            </a:r>
            <a:r>
              <a:rPr lang="ru-RU" dirty="0"/>
              <a:t>: 84 м  /Е/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696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629" y="31614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бойына</a:t>
            </a:r>
            <a:r>
              <a:rPr lang="ru-RU" dirty="0"/>
              <a:t> </a:t>
            </a:r>
            <a:r>
              <a:rPr lang="ru-RU" dirty="0" err="1"/>
              <a:t>араларын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, 37 </a:t>
            </a:r>
            <a:r>
              <a:rPr lang="ru-RU" dirty="0" err="1"/>
              <a:t>түп</a:t>
            </a:r>
            <a:r>
              <a:rPr lang="ru-RU" dirty="0"/>
              <a:t> </a:t>
            </a:r>
            <a:r>
              <a:rPr lang="ru-RU" dirty="0" err="1"/>
              <a:t>ағаш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отырғызды</a:t>
            </a:r>
            <a:r>
              <a:rPr lang="ru-RU" dirty="0"/>
              <a:t>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ағаштың</a:t>
            </a:r>
            <a:r>
              <a:rPr lang="ru-RU" dirty="0"/>
              <a:t> </a:t>
            </a:r>
            <a:r>
              <a:rPr lang="ru-RU" dirty="0" err="1"/>
              <a:t>араса</a:t>
            </a:r>
            <a:r>
              <a:rPr lang="ru-RU" dirty="0"/>
              <a:t> 198 м.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бойындағы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15-ші </a:t>
            </a:r>
            <a:r>
              <a:rPr lang="ru-RU" dirty="0" err="1"/>
              <a:t>ағаш</a:t>
            </a:r>
            <a:r>
              <a:rPr lang="ru-RU" dirty="0"/>
              <a:t> 9-шы </a:t>
            </a:r>
            <a:r>
              <a:rPr lang="ru-RU" dirty="0" err="1"/>
              <a:t>ағаштар</a:t>
            </a:r>
            <a:r>
              <a:rPr lang="ru-RU" dirty="0"/>
              <a:t> </a:t>
            </a:r>
            <a:r>
              <a:rPr lang="ru-RU" dirty="0" err="1"/>
              <a:t>неше</a:t>
            </a:r>
            <a:r>
              <a:rPr lang="ru-RU" dirty="0"/>
              <a:t> метр </a:t>
            </a:r>
            <a:r>
              <a:rPr lang="ru-RU" dirty="0" err="1"/>
              <a:t>қашықтықта</a:t>
            </a:r>
            <a:r>
              <a:rPr lang="ru-RU" dirty="0"/>
              <a:t> </a:t>
            </a:r>
            <a:r>
              <a:rPr lang="ru-RU" dirty="0" err="1"/>
              <a:t>отырғызылған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 A) 44 B) 55 C) 33 D) 36 E) 42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kk-KZ" dirty="0"/>
              <a:t>Шешуі: 37-1</a:t>
            </a:r>
            <a:r>
              <a:rPr lang="ru-RU" dirty="0"/>
              <a:t>=36</a:t>
            </a:r>
          </a:p>
          <a:p>
            <a:pPr marL="0" indent="0">
              <a:buNone/>
            </a:pPr>
            <a:r>
              <a:rPr lang="ru-RU" dirty="0"/>
              <a:t>198м:36=5,5 м</a:t>
            </a:r>
          </a:p>
          <a:p>
            <a:pPr marL="0" indent="0">
              <a:buNone/>
            </a:pPr>
            <a:r>
              <a:rPr lang="ru-RU" dirty="0"/>
              <a:t>15-9=7</a:t>
            </a:r>
          </a:p>
          <a:p>
            <a:pPr marL="0" indent="0">
              <a:buNone/>
            </a:pPr>
            <a:r>
              <a:rPr lang="ru-RU" dirty="0"/>
              <a:t>7*5,5=33 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Жауабы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33 м /С/</a:t>
            </a:r>
          </a:p>
          <a:p>
            <a:endParaRPr lang="ru-RU" dirty="0"/>
          </a:p>
        </p:txBody>
      </p:sp>
      <p:pic>
        <p:nvPicPr>
          <p:cNvPr id="4" name="Рисунок 3" descr="https://ru-static.z-dn.net/files/d1c/5a01a9c1a7eaccda99108bdc3ba238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29931" r="9237" b="43556"/>
          <a:stretch/>
        </p:blipFill>
        <p:spPr bwMode="auto">
          <a:xfrm>
            <a:off x="4167873" y="1963171"/>
            <a:ext cx="7787566" cy="1667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2831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330653"/>
            <a:ext cx="11771085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Бір </a:t>
            </a:r>
            <a:r>
              <a:rPr lang="ru-RU" dirty="0" err="1"/>
              <a:t>қатарда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бірінен</a:t>
            </a:r>
            <a:r>
              <a:rPr lang="ru-RU" dirty="0"/>
              <a:t> 5 м </a:t>
            </a:r>
            <a:r>
              <a:rPr lang="ru-RU" dirty="0" err="1"/>
              <a:t>қашықтықта</a:t>
            </a:r>
            <a:r>
              <a:rPr lang="ru-RU" dirty="0"/>
              <a:t> 16 </a:t>
            </a:r>
            <a:r>
              <a:rPr lang="ru-RU" dirty="0" err="1"/>
              <a:t>ағаш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отырғызылған</a:t>
            </a:r>
            <a:r>
              <a:rPr lang="ru-RU" dirty="0"/>
              <a:t>.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ағаштың</a:t>
            </a:r>
            <a:r>
              <a:rPr lang="ru-RU" dirty="0"/>
              <a:t> </a:t>
            </a:r>
            <a:r>
              <a:rPr lang="ru-RU" dirty="0" err="1"/>
              <a:t>жанында</a:t>
            </a:r>
            <a:r>
              <a:rPr lang="ru-RU" dirty="0"/>
              <a:t> </a:t>
            </a:r>
            <a:r>
              <a:rPr lang="ru-RU" dirty="0" err="1"/>
              <a:t>құдық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 </a:t>
            </a:r>
            <a:r>
              <a:rPr lang="ru-RU" dirty="0" err="1"/>
              <a:t>Әр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ағашты</a:t>
            </a:r>
            <a:r>
              <a:rPr lang="ru-RU" dirty="0"/>
              <a:t> </a:t>
            </a:r>
            <a:r>
              <a:rPr lang="ru-RU" dirty="0" err="1"/>
              <a:t>суару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шелек</a:t>
            </a:r>
            <a:r>
              <a:rPr lang="ru-RU" dirty="0"/>
              <a:t> су </a:t>
            </a:r>
            <a:r>
              <a:rPr lang="ru-RU" dirty="0" err="1"/>
              <a:t>қажет</a:t>
            </a:r>
            <a:r>
              <a:rPr lang="ru-RU" dirty="0"/>
              <a:t>. Бір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шелекпен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ағашты</a:t>
            </a:r>
            <a:r>
              <a:rPr lang="ru-RU" dirty="0"/>
              <a:t> </a:t>
            </a:r>
            <a:r>
              <a:rPr lang="ru-RU" dirty="0" err="1"/>
              <a:t>суарып</a:t>
            </a:r>
            <a:r>
              <a:rPr lang="ru-RU" dirty="0"/>
              <a:t>, </a:t>
            </a:r>
            <a:r>
              <a:rPr lang="ru-RU" dirty="0" err="1"/>
              <a:t>құдыққа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келгенде</a:t>
            </a:r>
            <a:r>
              <a:rPr lang="ru-RU" dirty="0"/>
              <a:t> </a:t>
            </a:r>
            <a:r>
              <a:rPr lang="ru-RU" dirty="0" err="1"/>
              <a:t>кететін</a:t>
            </a:r>
            <a:r>
              <a:rPr lang="ru-RU" dirty="0"/>
              <a:t> </a:t>
            </a:r>
            <a:r>
              <a:rPr lang="ru-RU" dirty="0" err="1"/>
              <a:t>жолды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табыңыз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A) 1200 м B) 1400 м C) 600 м D) 1500 м E) 1300 м</a:t>
            </a:r>
          </a:p>
          <a:p>
            <a:pPr marL="0" indent="0">
              <a:buNone/>
            </a:pPr>
            <a:r>
              <a:rPr lang="ru-RU" dirty="0"/>
              <a:t>Ш: 10; 20; 30; 40;……150</a:t>
            </a:r>
          </a:p>
          <a:p>
            <a:pPr marL="0" indent="0">
              <a:buNone/>
            </a:pPr>
            <a:r>
              <a:rPr lang="kk-KZ" dirty="0"/>
              <a:t>А1</a:t>
            </a:r>
            <a:r>
              <a:rPr lang="ru-RU" dirty="0"/>
              <a:t>=10 ; а15=150</a:t>
            </a:r>
          </a:p>
          <a:p>
            <a:pPr marL="0" indent="0">
              <a:buNone/>
            </a:pPr>
            <a:r>
              <a:rPr lang="en-US" dirty="0"/>
              <a:t>S=(10+150)/2*15=160/2*15=</a:t>
            </a:r>
          </a:p>
          <a:p>
            <a:pPr marL="0" indent="0">
              <a:buNone/>
            </a:pPr>
            <a:r>
              <a:rPr lang="en-US" dirty="0"/>
              <a:t>80*15=1200 </a:t>
            </a:r>
            <a:r>
              <a:rPr lang="kk-KZ" dirty="0"/>
              <a:t>м</a:t>
            </a:r>
          </a:p>
          <a:p>
            <a:pPr marL="0" indent="0">
              <a:buNone/>
            </a:pPr>
            <a:r>
              <a:rPr lang="kk-KZ" dirty="0"/>
              <a:t>Жауабы: 1200 м /А/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99429" y="3860800"/>
            <a:ext cx="6865257" cy="870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верх 5"/>
          <p:cNvSpPr/>
          <p:nvPr/>
        </p:nvSpPr>
        <p:spPr>
          <a:xfrm>
            <a:off x="4484914" y="3338286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7075714" y="3432629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7503885" y="3454400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7903028" y="3432629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8280400" y="3483428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8788400" y="3497943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9216571" y="3483428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9572172" y="3447143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9971314" y="3497943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10421256" y="3490685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10827657" y="3483429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11263086" y="3483428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6146800" y="3432629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6662057" y="3454400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5072743" y="3396343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5660570" y="3410857"/>
            <a:ext cx="101600" cy="449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548012" y="3850319"/>
            <a:ext cx="587829" cy="738351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6514" y="4513409"/>
            <a:ext cx="62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328400" y="3213781"/>
            <a:ext cx="449943" cy="73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82309" y="3882572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құдық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150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38" t="26569" r="33189" b="61803"/>
          <a:stretch/>
        </p:blipFill>
        <p:spPr>
          <a:xfrm>
            <a:off x="162654" y="266622"/>
            <a:ext cx="11483059" cy="2086833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3"/>
          <a:srcRect l="31367" t="19205" r="33189" b="40961"/>
          <a:stretch/>
        </p:blipFill>
        <p:spPr>
          <a:xfrm>
            <a:off x="304725" y="1310038"/>
            <a:ext cx="8463304" cy="5347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843" y="1834758"/>
            <a:ext cx="8230313" cy="3188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004" y="1380552"/>
            <a:ext cx="6504996" cy="5206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883233"/>
            <a:ext cx="5505165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акытберген\Documents\Bluetooth\Share\Шешуімен сауаттылық\O6CzK2Xniq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75" y="390570"/>
            <a:ext cx="10007374" cy="578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088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396" y="0"/>
            <a:ext cx="10515600" cy="1325563"/>
          </a:xfrm>
        </p:spPr>
        <p:txBody>
          <a:bodyPr/>
          <a:lstStyle/>
          <a:p>
            <a:r>
              <a:rPr lang="kk-KZ" dirty="0"/>
              <a:t>Формула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72" t="34296" r="35834" b="31866"/>
          <a:stretch/>
        </p:blipFill>
        <p:spPr>
          <a:xfrm>
            <a:off x="0" y="990728"/>
            <a:ext cx="5773003" cy="3422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53" y="4196433"/>
            <a:ext cx="10412870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556" y="1"/>
            <a:ext cx="11130887" cy="805218"/>
          </a:xfrm>
        </p:spPr>
        <p:txBody>
          <a:bodyPr/>
          <a:lstStyle/>
          <a:p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 сақтау қабілетін жақсартудың тәсілдері: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93" y="1255596"/>
            <a:ext cx="11267365" cy="4351338"/>
          </a:xfrm>
        </p:spPr>
        <p:txBody>
          <a:bodyPr>
            <a:noAutofit/>
          </a:bodyPr>
          <a:lstStyle/>
          <a:p>
            <a:pPr algn="just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 күнделікті тоқтаусыз, аз-аздан бастап үйрету</a:t>
            </a:r>
          </a:p>
          <a:p>
            <a:pPr algn="just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Миды жаңа тапсырмалармен шынықтыру: Бірнәрсені қайталай берсек, мида тиісінше өз жұмысын баяулата бастайды, сол себепті тапсырманың берілу тәсілдерін, уақытын өзгертіп тұру керек.</a:t>
            </a:r>
          </a:p>
          <a:p>
            <a:pPr algn="just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Сапалы демалу. Осы орайда келесі Әдіс көмекке келеді. 20 минут жаттайды, осы ақпаратты ми қорыту үшін 10 минут демалады.</a:t>
            </a:r>
          </a:p>
          <a:p>
            <a:pPr algn="just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 оқушыға дауыстап оқу тиімді. Өзі еститіндей дауыстап айту. Осылай оқығанда 2 есе жылдам жатталады.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16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53" y="8562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1898142" y="404666"/>
          <a:ext cx="8518339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919536" y="249289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1489" y="214291"/>
            <a:ext cx="32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7940"/>
      </p:ext>
    </p:extLst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1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87796" y="1772816"/>
            <a:ext cx="701640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</a:t>
            </a:r>
          </a:p>
          <a:p>
            <a:pPr algn="ctr"/>
            <a:r>
              <a:rPr lang="kk-KZ" sz="66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рахмет!!!</a:t>
            </a:r>
          </a:p>
          <a:p>
            <a:pPr algn="ctr"/>
            <a:endParaRPr lang="kk-KZ" sz="6600" b="1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Lucida Sans Unicode"/>
            </a:endParaRPr>
          </a:p>
          <a:p>
            <a:pPr algn="ctr"/>
            <a:endParaRPr lang="ru-RU" sz="6600" b="1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Lucida Sans Unicod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4230174"/>
            <a:ext cx="9462448" cy="72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800"/>
              </a:lnSpc>
              <a:spcAft>
                <a:spcPts val="1200"/>
              </a:spcAft>
            </a:pP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ұстаздар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семинардан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әсерлеріңізді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чатқа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1800"/>
              </a:lnSpc>
              <a:spcAft>
                <a:spcPts val="1200"/>
              </a:spcAft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жазыңыздар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5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Өзектілігі: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237"/>
            <a:ext cx="10515600" cy="4351338"/>
          </a:xfrm>
        </p:spPr>
        <p:txBody>
          <a:bodyPr/>
          <a:lstStyle/>
          <a:p>
            <a:pPr marL="457200" indent="0">
              <a:spcAft>
                <a:spcPts val="0"/>
              </a:spcAft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Оқушылардың математикалық сауаттылығы туралы алған білімі мен біліктерін өмірде қолдана алуға дағдыландыру.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Оқушылардың 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білім, білік, дағдыларының құзіреттілікке ұласу жолы-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математикалық сауаттылығын қалыптастыра отырып, математикалық сауаттылық тапсырмаларын өз бетімен шығара алатын қабілеттерін қалыптастыру.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74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 мазмұны: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Математикалық сауаттылық туралы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Математикалық сауаттылыққа байланысты пән бағдарламасындағы тақырыптар;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Тақырыптарға оқулықтағы есептерді математикалық сауаттылық есептерімен салыстыра отырып, талдау;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Математикалық сауаттылық тест  сұрақтары қалай құрастырылған?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kern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Математикалық сауаттылыққа қалай дайындау керек? Ұсыныстар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Оқушылардың өзгермелі өмірге бейімделуінің шарты.  Оқушылардың білім, білік, дағдыларының құзіреттілікке ұласу жолы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Рефлексия. Чатқа пікір қалдыру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5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69D80-6799-4AB6-91CD-2C527A0BD0CC}" type="slidenum">
              <a:rPr lang="en-GB">
                <a:solidFill>
                  <a:srgbClr val="000000"/>
                </a:solidFill>
                <a:latin typeface="Segoe"/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  <a:latin typeface="Segoe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6537" y="194669"/>
            <a:ext cx="9262114" cy="37768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60000"/>
              <a:defRPr/>
            </a:pPr>
            <a:r>
              <a:rPr lang="ru-RU" sz="2200" b="1" dirty="0" err="1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Математикалық сауаттылық </a:t>
            </a:r>
            <a:r>
              <a:rPr lang="ru-RU" sz="2200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-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60000"/>
              <a:defRPr/>
            </a:pPr>
            <a:r>
              <a:rPr lang="kk-K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математиканың әлемдегі рөлін анықтау және түсіну;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60000"/>
              <a:defRPr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kk-K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әртүрлі формада берілген сандық ақпараттарды оқу, талдау, түсіндіріп беру;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60000"/>
              <a:defRPr/>
            </a:pPr>
            <a:r>
              <a:rPr lang="kk-K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дұрыс негізделген математикалық пайымдаулар айту;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60000"/>
              <a:defRPr/>
            </a:pPr>
            <a:r>
              <a:rPr lang="kk-K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есептерді шығарудың тиімді тәсілдерін табу, орындау, өзін-өзі тексеру, өмірмен байланыстыру;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60000"/>
              <a:defRPr/>
            </a:pPr>
            <a:r>
              <a:rPr lang="kk-K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математикалық білімді өмірлік жағдаяттарда кездесетін түрлі мәселелерді шешуде еркін қолдану.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4187" y="4181475"/>
            <a:ext cx="9024463" cy="22955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Clr>
                <a:srgbClr val="B2B2B2"/>
              </a:buClr>
              <a:buSzPct val="60000"/>
              <a:defRPr/>
            </a:pPr>
            <a:r>
              <a:rPr lang="kk-KZ" sz="2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Оқушылардың математикалық сауаттылығының қалыптасуы </a:t>
            </a:r>
            <a:r>
              <a:rPr lang="kk-K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«математикалық құзыретт</a:t>
            </a:r>
            <a:r>
              <a:rPr lang="en-US" sz="2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kk-K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2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kk-K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en-US" sz="2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kk-K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ң» </a:t>
            </a:r>
            <a:r>
              <a:rPr lang="kk-KZ" sz="2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даму деңгейлерімен</a:t>
            </a:r>
            <a:r>
              <a:rPr lang="en-US" sz="2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(танымдық салалармен) сипатталады: </a:t>
            </a:r>
          </a:p>
          <a:p>
            <a:pPr algn="just">
              <a:buClr>
                <a:srgbClr val="B2B2B2"/>
              </a:buClr>
              <a:buSzPct val="60000"/>
              <a:defRPr/>
            </a:pPr>
            <a:r>
              <a:rPr lang="kk-K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білу </a:t>
            </a:r>
            <a:r>
              <a:rPr lang="ru-RU" sz="2300" b="1" dirty="0">
                <a:solidFill>
                  <a:srgbClr val="000000"/>
                </a:solidFill>
                <a:latin typeface="Segoe"/>
                <a:cs typeface="Arial" pitchFamily="34" charset="0"/>
              </a:rPr>
              <a:t>(</a:t>
            </a:r>
            <a:r>
              <a:rPr lang="ru-RU" sz="2300" b="1" dirty="0" err="1">
                <a:solidFill>
                  <a:srgbClr val="000000"/>
                </a:solidFill>
                <a:latin typeface="Segoe"/>
                <a:cs typeface="Arial" pitchFamily="34" charset="0"/>
              </a:rPr>
              <a:t>еске</a:t>
            </a:r>
            <a:r>
              <a:rPr lang="ru-RU" sz="2300" b="1" dirty="0">
                <a:solidFill>
                  <a:srgbClr val="000000"/>
                </a:solidFill>
                <a:latin typeface="Segoe"/>
                <a:cs typeface="Arial" pitchFamily="34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Segoe"/>
                <a:cs typeface="Arial" pitchFamily="34" charset="0"/>
              </a:rPr>
              <a:t>түсіру</a:t>
            </a:r>
            <a:r>
              <a:rPr lang="ru-RU" sz="2300" b="1" dirty="0">
                <a:solidFill>
                  <a:srgbClr val="000000"/>
                </a:solidFill>
                <a:latin typeface="Segoe"/>
                <a:cs typeface="Arial" pitchFamily="34" charset="0"/>
              </a:rPr>
              <a:t>)</a:t>
            </a:r>
            <a:r>
              <a:rPr lang="kk-K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buClr>
                <a:srgbClr val="B2B2B2"/>
              </a:buClr>
              <a:buSzPct val="60000"/>
              <a:defRPr/>
            </a:pPr>
            <a:r>
              <a:rPr lang="kk-K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қолдану </a:t>
            </a:r>
            <a:r>
              <a:rPr lang="ru-RU" sz="2300" b="1" dirty="0">
                <a:solidFill>
                  <a:srgbClr val="000000"/>
                </a:solidFill>
                <a:latin typeface="Segoe"/>
                <a:cs typeface="Arial" pitchFamily="34" charset="0"/>
              </a:rPr>
              <a:t>(</a:t>
            </a:r>
            <a:r>
              <a:rPr lang="ru-RU" sz="2300" b="1" dirty="0" err="1">
                <a:solidFill>
                  <a:srgbClr val="000000"/>
                </a:solidFill>
                <a:latin typeface="Segoe"/>
                <a:cs typeface="Arial" pitchFamily="34" charset="0"/>
              </a:rPr>
              <a:t>байланыстарды</a:t>
            </a:r>
            <a:r>
              <a:rPr lang="ru-RU" sz="2300" b="1" dirty="0">
                <a:solidFill>
                  <a:srgbClr val="000000"/>
                </a:solidFill>
                <a:latin typeface="Segoe"/>
                <a:cs typeface="Arial" pitchFamily="34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Segoe"/>
                <a:cs typeface="Arial" pitchFamily="34" charset="0"/>
              </a:rPr>
              <a:t>орнату</a:t>
            </a:r>
            <a:r>
              <a:rPr lang="ru-RU" sz="2300" b="1" dirty="0">
                <a:solidFill>
                  <a:srgbClr val="000000"/>
                </a:solidFill>
                <a:latin typeface="Segoe"/>
                <a:cs typeface="Arial" pitchFamily="34" charset="0"/>
              </a:rPr>
              <a:t>)</a:t>
            </a:r>
            <a:r>
              <a:rPr lang="kk-K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buClr>
                <a:srgbClr val="B2B2B2"/>
              </a:buClr>
              <a:buSzPct val="60000"/>
              <a:defRPr/>
            </a:pPr>
            <a:r>
              <a:rPr lang="kk-K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ойлау (пайымдау)</a:t>
            </a:r>
            <a:r>
              <a:rPr lang="kk-KZ" sz="2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892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2" descr="http://kz2.fatwords.org/safia/ilimi-jetekshisi-16-jalpi-bilim-beretin-orta-mektebini-joari-s/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8914"/>
            <a:ext cx="26273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4452938" y="3068639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6000750"/>
            <a:ext cx="9144000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есептерді шығарудың тиімді тәсілдерін табу, орындау, өзін-өзі тексеру, өмірмен байланыстыру керек.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530" y="5056158"/>
            <a:ext cx="8184469" cy="936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 негізделген математикалық пайымдаулар айту;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3476" y="1916114"/>
            <a:ext cx="5724525" cy="1296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Әртүрлі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мәнмәтіндік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тапсырмаларды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шешуде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пәндік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білімін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қолдана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алу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24337" y="3228300"/>
            <a:ext cx="6443662" cy="647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 rot="18888418">
            <a:off x="157948" y="2740137"/>
            <a:ext cx="5661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 </a:t>
            </a:r>
            <a:r>
              <a:rPr kumimoji="0" lang="ru-RU" alt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сауаттылық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02" name="Rectangle 17"/>
          <p:cNvSpPr>
            <a:spLocks noChangeArrowheads="1"/>
          </p:cNvSpPr>
          <p:nvPr/>
        </p:nvSpPr>
        <p:spPr bwMode="auto">
          <a:xfrm>
            <a:off x="2135189" y="5494308"/>
            <a:ext cx="835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0" y="0"/>
            <a:ext cx="4572000" cy="980728"/>
          </a:xfrm>
          <a:ln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   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5050" y="3860800"/>
            <a:ext cx="7092950" cy="647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91176" y="1"/>
            <a:ext cx="5076825" cy="191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МС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математиканың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ролін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анықтауға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ықпал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етеді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6" charset="0"/>
              <a:ea typeface="+mn-ea"/>
              <a:cs typeface="Times New Roman" pitchFamily="1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575049" y="4236071"/>
            <a:ext cx="709295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әртүрлі формада берілген сандық ақпараттарды оқу, талдау, түсіндіріп беру;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151314" y="3390531"/>
            <a:ext cx="651668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математиканың әлемдегі рөлін анықтау және түсіну;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1273964" y="1239045"/>
            <a:ext cx="4214812" cy="4143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https://st2.depositphotos.com/1967477/7371/v/950/depositphotos_73710503-stock-illustration-cartoon-man-climbing-stairs.jpg"/>
          <p:cNvPicPr/>
          <p:nvPr/>
        </p:nvPicPr>
        <p:blipFill rotWithShape="1">
          <a:blip r:embed="rId4" cstate="print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</a:blip>
          <a:srcRect r="46433" b="20460"/>
          <a:stretch/>
        </p:blipFill>
        <p:spPr bwMode="auto">
          <a:xfrm>
            <a:off x="4667241" y="1"/>
            <a:ext cx="1186175" cy="208634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8210" name="Рисунок 19" descr="https://st2.depositphotos.com/1967477/7245/v/950/depositphotos_72457395-stock-illustration-child-cartoon-climbing-stair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80F"/>
              </a:clrFrom>
              <a:clrTo>
                <a:srgbClr val="FAF8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4" b="2132"/>
          <a:stretch>
            <a:fillRect/>
          </a:stretch>
        </p:blipFill>
        <p:spPr bwMode="auto">
          <a:xfrm>
            <a:off x="408884" y="5272087"/>
            <a:ext cx="9588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69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1524001" y="1025526"/>
            <a:ext cx="4284663" cy="5832475"/>
          </a:xfrm>
          <a:prstGeom prst="upArrow">
            <a:avLst>
              <a:gd name="adj1" fmla="val 84465"/>
              <a:gd name="adj2" fmla="val 33964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Сандық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тәуелділік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Анықталмағандық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Өзгерістер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мен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тәуелділік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Кеңістік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пен форма»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5808663" y="836614"/>
            <a:ext cx="5111750" cy="6021387"/>
          </a:xfrm>
          <a:prstGeom prst="upArrow">
            <a:avLst>
              <a:gd name="adj1" fmla="val 71787"/>
              <a:gd name="adj2" fmla="val 36260"/>
            </a:avLst>
          </a:prstGeom>
          <a:solidFill>
            <a:srgbClr val="10C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82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Бөлімдер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Сандар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Алгебра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Функция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Геометрия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Ықтималдық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Статистика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Дискретті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математика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63750" y="-819150"/>
            <a:ext cx="3384550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ucida Sans Unicode" pitchFamily="32" charset="0"/>
                <a:ea typeface="Microsoft YaHei" charset="-122"/>
                <a:cs typeface="Arial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ucida Sans Unicode" pitchFamily="32" charset="0"/>
                <a:ea typeface="Microsoft YaHei" charset="-122"/>
                <a:cs typeface="Arial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ucida Sans Unicode" pitchFamily="32" charset="0"/>
                <a:ea typeface="Microsoft YaHei" charset="-122"/>
                <a:cs typeface="Arial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ucida Sans Unicode" pitchFamily="32" charset="0"/>
                <a:ea typeface="Microsoft YaHei" charset="-122"/>
                <a:cs typeface="Arial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ucida Sans Unicode" pitchFamily="32" charset="0"/>
                <a:ea typeface="Microsoft YaHei" charset="-122"/>
                <a:cs typeface="Arial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ucida Sans Unicode" pitchFamily="32" charset="0"/>
                <a:ea typeface="Microsoft YaHei" charset="-122"/>
                <a:cs typeface="Arial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ucida Sans Unicode" pitchFamily="32" charset="0"/>
                <a:ea typeface="Microsoft YaHei" charset="-122"/>
                <a:cs typeface="Arial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ucida Sans Unicode" pitchFamily="32" charset="0"/>
                <a:ea typeface="Microsoft YaHei" charset="-122"/>
                <a:cs typeface="Arial" charset="0"/>
              </a:rPr>
            </a:b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Microsoft YaHei" charset="-122"/>
                <a:cs typeface="Arial" charset="0"/>
              </a:rPr>
              <a:t>Тараулар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Microsoft YaHei" charset="-122"/>
              <a:cs typeface="Arial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792539" y="3141664"/>
            <a:ext cx="3959225" cy="3716337"/>
          </a:xfrm>
          <a:prstGeom prst="upArrow">
            <a:avLst>
              <a:gd name="adj1" fmla="val 71787"/>
              <a:gd name="adj2" fmla="val 59713"/>
            </a:avLst>
          </a:prstGeom>
          <a:solidFill>
            <a:srgbClr val="0BD0D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5EF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Жағдаяттар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5EF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Жеке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өмір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Times New Roman" pitchFamily="1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Оқыту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 мен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кәсіби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іс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 -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әрекет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Times New Roman" pitchFamily="1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Қоғамдық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өмір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Times New Roman" pitchFamily="1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Times New Roman" pitchFamily="16" charset="0"/>
            </a:endParaRPr>
          </a:p>
        </p:txBody>
      </p:sp>
      <p:cxnSp>
        <p:nvCxnSpPr>
          <p:cNvPr id="9222" name="AutoShape 5"/>
          <p:cNvCxnSpPr>
            <a:cxnSpLocks noChangeShapeType="1"/>
          </p:cNvCxnSpPr>
          <p:nvPr/>
        </p:nvCxnSpPr>
        <p:spPr bwMode="auto">
          <a:xfrm>
            <a:off x="5095875" y="2286001"/>
            <a:ext cx="1716088" cy="3175"/>
          </a:xfrm>
          <a:prstGeom prst="straightConnector1">
            <a:avLst/>
          </a:prstGeom>
          <a:noFill/>
          <a:ln w="7632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4406901" y="404813"/>
            <a:ext cx="6010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Математикалық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сауаттылық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224" name="Рисунок 22" descr="http://kz2.fatwords.org/safia/ilimi-jetekshisi-16-jalpi-bilim-beretin-orta-mektebini-joari-s/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033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920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405" y="4578891"/>
            <a:ext cx="10672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Мына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формуланы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есте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сақтауымыз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керек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=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меңгеру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+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Білімін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практикада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қолдана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7" descr="https://thumbs.dreamstime.com/z/spiral-notebook-10499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3851" r="12595" b="4776"/>
          <a:stretch>
            <a:fillRect/>
          </a:stretch>
        </p:blipFill>
        <p:spPr bwMode="auto">
          <a:xfrm>
            <a:off x="0" y="0"/>
            <a:ext cx="12298680" cy="75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6525" y="793238"/>
            <a:ext cx="945779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Күтілетін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нәтижелер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мен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оларды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тексеру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әдістері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Оқушылар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олардың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алдына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қойған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міндеттерді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орындау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керек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Тапсырмалардың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күрделілігіне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математикалық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құзыреттілігі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деңгейге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бөлінеді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Бірінші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деңгей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математикалық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фактілерді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әдістерді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және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есептеуді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орындауды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құрайды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Екінші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есеп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шешімін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табу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үшін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әртүрлі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математикалық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тақырыптарды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кіріктіріп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байланыстарды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білу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Үшінші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математикалық анализ,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жалпылау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қорытындылау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801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2270</Words>
  <Application>Microsoft Office PowerPoint</Application>
  <PresentationFormat>Широкоэкранный</PresentationFormat>
  <Paragraphs>283</Paragraphs>
  <Slides>38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9" baseType="lpstr">
      <vt:lpstr>Microsoft YaHei</vt:lpstr>
      <vt:lpstr>Arial</vt:lpstr>
      <vt:lpstr>Arial Narrow</vt:lpstr>
      <vt:lpstr>Calibri</vt:lpstr>
      <vt:lpstr>Calibri Light</vt:lpstr>
      <vt:lpstr>Constantia</vt:lpstr>
      <vt:lpstr>Lucida Sans Unicode</vt:lpstr>
      <vt:lpstr>Segoe</vt:lpstr>
      <vt:lpstr>Times New Roman</vt:lpstr>
      <vt:lpstr>Verdana</vt:lpstr>
      <vt:lpstr>Wingdings 2</vt:lpstr>
      <vt:lpstr>Wingdings 3</vt:lpstr>
      <vt:lpstr>Тема Office</vt:lpstr>
      <vt:lpstr>Открытая</vt:lpstr>
      <vt:lpstr>2_Default Design</vt:lpstr>
      <vt:lpstr>1_Открытая</vt:lpstr>
      <vt:lpstr>1_Тема Office</vt:lpstr>
      <vt:lpstr>2_Тема Office</vt:lpstr>
      <vt:lpstr>1_Поток</vt:lpstr>
      <vt:lpstr>Поток</vt:lpstr>
      <vt:lpstr>Формула</vt:lpstr>
      <vt:lpstr>Оқушыларды математикалық сауаттылыққа дайындаудың жолдары</vt:lpstr>
      <vt:lpstr>Презентация PowerPoint</vt:lpstr>
      <vt:lpstr>Презентация PowerPoint</vt:lpstr>
      <vt:lpstr>Өзектілігі:  </vt:lpstr>
      <vt:lpstr>Семинар мазмұны: 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Кеңістік пен форма</vt:lpstr>
      <vt:lpstr>Презентация PowerPoint</vt:lpstr>
      <vt:lpstr>Презентация PowerPoint</vt:lpstr>
      <vt:lpstr>Математикалық сауаттылыққа дайындау жолдары</vt:lpstr>
      <vt:lpstr>Презентация PowerPoint</vt:lpstr>
      <vt:lpstr>Математикалық сауаттылыққа дайындық жұмысын   5-сыныптан бастау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</vt:lpstr>
      <vt:lpstr>Есте сақтау қабілетін жақсартудың тәсілдері: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Оқушыларды математикалық сауаттылыққа дайындаудың жолдары</dc:title>
  <dc:creator>Мама</dc:creator>
  <cp:lastModifiedBy>Пользователь Windows</cp:lastModifiedBy>
  <cp:revision>49</cp:revision>
  <dcterms:created xsi:type="dcterms:W3CDTF">2022-01-04T18:47:45Z</dcterms:created>
  <dcterms:modified xsi:type="dcterms:W3CDTF">2022-01-26T11:04:42Z</dcterms:modified>
</cp:coreProperties>
</file>