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1" r:id="rId1"/>
  </p:sldMasterIdLst>
  <p:notesMasterIdLst>
    <p:notesMasterId r:id="rId19"/>
  </p:notesMasterIdLst>
  <p:sldIdLst>
    <p:sldId id="256" r:id="rId2"/>
    <p:sldId id="395" r:id="rId3"/>
    <p:sldId id="423" r:id="rId4"/>
    <p:sldId id="424" r:id="rId5"/>
    <p:sldId id="402" r:id="rId6"/>
    <p:sldId id="420" r:id="rId7"/>
    <p:sldId id="421" r:id="rId8"/>
    <p:sldId id="422" r:id="rId9"/>
    <p:sldId id="405" r:id="rId10"/>
    <p:sldId id="425" r:id="rId11"/>
    <p:sldId id="428" r:id="rId12"/>
    <p:sldId id="417" r:id="rId13"/>
    <p:sldId id="300" r:id="rId14"/>
    <p:sldId id="406" r:id="rId15"/>
    <p:sldId id="408" r:id="rId16"/>
    <p:sldId id="427" r:id="rId17"/>
    <p:sldId id="414" r:id="rId18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4599"/>
    <a:srgbClr val="F8AF18"/>
    <a:srgbClr val="C0504D"/>
    <a:srgbClr val="FFFFFF"/>
    <a:srgbClr val="4BB648"/>
    <a:srgbClr val="FAB017"/>
    <a:srgbClr val="F6AD18"/>
    <a:srgbClr val="4BB74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6" autoAdjust="0"/>
    <p:restoredTop sz="94660"/>
  </p:normalViewPr>
  <p:slideViewPr>
    <p:cSldViewPr snapToGrid="0">
      <p:cViewPr>
        <p:scale>
          <a:sx n="81" d="100"/>
          <a:sy n="81" d="100"/>
        </p:scale>
        <p:origin x="-4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14A718-5A61-4BB9-A317-DED81D176F82}" type="datetimeFigureOut">
              <a:rPr lang="ru-RU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98C3C95-040A-473A-8538-DCD789ABD6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4472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E38CC-623F-4814-AEA9-0BEE55CCC324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755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8A23E2-8C9F-42A8-B0B6-A89B473E4A46}" type="datetimeFigureOut">
              <a:rPr lang="ru-RU" smtClean="0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67E55D5A-08BA-47E9-92CD-C7BD7E98E96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9002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34FEC2-755D-49B7-AE56-7117C4C26036}" type="datetimeFigureOut">
              <a:rPr lang="ru-RU" smtClean="0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DEB1A120-4277-48C9-AB73-FBEAAD7ECE9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4868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4EEA86-3A64-46ED-BC0F-EA28A5DF40C9}" type="datetimeFigureOut">
              <a:rPr lang="ru-RU" smtClean="0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98812BBC-A380-41D3-990F-CD9EF260E7B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0921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483B0E-879F-43D4-8CA2-A5B1BBB69083}" type="datetimeFigureOut">
              <a:rPr lang="ru-RU" smtClean="0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BF6A434E-765F-4083-8880-0C1495B1875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9089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A678B6-6F6A-4344-9995-0B2EE6F09667}" type="datetimeFigureOut">
              <a:rPr lang="ru-RU" smtClean="0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353B9376-C568-45D7-859D-D1C2EC2E68E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5677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7764AC-4326-4A8C-9B67-28C28B058F8E}" type="datetimeFigureOut">
              <a:rPr lang="ru-RU" smtClean="0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658FB5AC-5E74-4960-A3DF-318392A94E6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2203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FB21C4-81B6-49EC-AE34-4807680E7D97}" type="datetimeFigureOut">
              <a:rPr lang="ru-RU" smtClean="0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CECC9-AE8D-4354-824C-EBD331CAF3F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5797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A4C243-DB90-4E6A-A143-F5745DC6B31E}" type="datetimeFigureOut">
              <a:rPr lang="ru-RU" smtClean="0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C8100-0348-471E-B305-3351080E8F6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4281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46B320-8852-4402-B715-B98C99D0CBDE}" type="datetimeFigureOut">
              <a:rPr lang="ru-RU" smtClean="0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643DEE-DAAA-4FAE-A183-12E55D739BD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034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2BBB89-8523-47B8-B907-5FAB24024031}" type="datetimeFigureOut">
              <a:rPr lang="ru-RU" smtClean="0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11673FF4-CDEB-4769-AAB8-06FC037968F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338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1EA445-32D5-423E-A8F5-27C7C45FEB31}" type="datetimeFigureOut">
              <a:rPr lang="ru-RU" smtClean="0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808DF566-8E3A-40C7-95E1-07E7EAD70E7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917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8AC2E3-3859-4F8C-A3BB-D2599339BE5F}" type="datetimeFigureOut">
              <a:rPr lang="ru-RU" smtClean="0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D4E03EF2-9F6F-4D86-AC1A-02D43F9E870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7932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A66086-A513-4484-A12D-39687758F2E0}" type="datetimeFigureOut">
              <a:rPr lang="ru-RU" smtClean="0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3EB77-26BE-4FAF-A5C5-D80048B8841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277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D73444-C329-4DB0-B3D4-D1722E310962}" type="datetimeFigureOut">
              <a:rPr lang="ru-RU" smtClean="0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F81EB-B051-44DE-BA08-9C9D45FD092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834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9B35D2-54E9-4C46-A99E-6A2795F5CD2B}" type="datetimeFigureOut">
              <a:rPr lang="ru-RU" smtClean="0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BEA254-7391-4627-8C2A-6D25C149189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771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2B731F-7B9E-4146-A54A-9791B86D26D1}" type="datetimeFigureOut">
              <a:rPr lang="ru-RU" smtClean="0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9329E16D-BCCF-44A6-8169-8C6F9DA22F0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7019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31B629-4FC9-4868-A039-185768409A4F}" type="datetimeFigureOut">
              <a:rPr lang="ru-RU" smtClean="0"/>
              <a:pPr>
                <a:defRPr/>
              </a:pPr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5C90F510-523C-4A14-B7A2-5C464D76F2D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261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  <p:sldLayoutId id="2147484064" r:id="rId13"/>
    <p:sldLayoutId id="2147484065" r:id="rId14"/>
    <p:sldLayoutId id="2147484066" r:id="rId15"/>
    <p:sldLayoutId id="214748406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T3UIlZ3f9c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45" y="340060"/>
            <a:ext cx="10382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219497" y="340060"/>
            <a:ext cx="8720051" cy="210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kk-KZ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«Павлодар қаласының </a:t>
            </a:r>
          </a:p>
          <a:p>
            <a:pPr algn="ctr"/>
            <a:r>
              <a:rPr lang="kk-KZ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«Жас дарын» мамандандырылған мектебі» ММ </a:t>
            </a:r>
          </a:p>
          <a:p>
            <a:pPr algn="ctr"/>
            <a:r>
              <a:rPr lang="kk-KZ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2020-2021оқу жылында </a:t>
            </a:r>
          </a:p>
          <a:p>
            <a:pPr algn="ctr"/>
            <a:r>
              <a:rPr lang="kk-KZ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қашықтықтан оқытуды ұйымдастыру бойынша АҚПАРАТ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286" y="2536120"/>
            <a:ext cx="5122271" cy="395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Ð¨ÐºÐ¾Ð»Ð° Ð¾Ð½Ð»Ð°Ð¹Ð½: Ð±Ð¸Ð·Ð½ÐµÑ-Ð¸Ð´ÐµÑ, ÐºÐ°Ðº Ð¾ÑÐºÑÑÑÑ, Ð²Ð»Ð¾Ð¶ÐµÐ½Ð¸Ñ, Ð¾Ð±Ð¾ÑÑÐ´Ð¾Ð²Ð°Ð½Ð¸Ðµ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186523"/>
            <a:ext cx="3860567" cy="20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8888" y="77445"/>
            <a:ext cx="11529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процесін қашықтан ұйымдастыру үшін </a:t>
            </a:r>
            <a:r>
              <a:rPr lang="kk-KZ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«Жас дарын» мектебі 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OnlineMektep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интернет-платформа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kk-KZ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ын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таңдады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10260" r="3950" b="11764"/>
          <a:stretch/>
        </p:blipFill>
        <p:spPr bwMode="auto">
          <a:xfrm>
            <a:off x="7090756" y="1299218"/>
            <a:ext cx="3233650" cy="1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008" y="3587430"/>
            <a:ext cx="3340713" cy="2448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204" y="3547851"/>
            <a:ext cx="4351020" cy="2527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54472" y="6304588"/>
            <a:ext cx="718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Химия, биология, география физика сабақтарынан виртуалды зертхана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741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290" y="416292"/>
            <a:ext cx="9867005" cy="8804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BilimLand.k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kk-KZ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сайтындағы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Mektep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порталын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оқушыларға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ата-аналарға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толық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нұсқаулық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196" y="2730147"/>
            <a:ext cx="6725812" cy="357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50423" y="1828800"/>
            <a:ext cx="6492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3"/>
              </a:rPr>
              <a:t>https://www.youtube.com/watch?v=iT3UIlZ3f9c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3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2422" y="831273"/>
            <a:ext cx="9792190" cy="507994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кестесі «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Пандемия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ұйымдарында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COVID-19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коронавирустық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инфекцияның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таралуына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бермеу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жөніндегі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шараларды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күшейту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министрінің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жылғы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сәуірдегі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123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бұйрығына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 құрастырылған.</a:t>
            </a:r>
          </a:p>
          <a:p>
            <a:pPr>
              <a:lnSpc>
                <a:spcPct val="150000"/>
              </a:lnSpc>
            </a:pPr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 сабақ 20 минуттан жүргізіледі.</a:t>
            </a:r>
          </a:p>
          <a:p>
            <a:pPr>
              <a:lnSpc>
                <a:spcPct val="150000"/>
              </a:lnSpc>
            </a:pPr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Оқушының денсаулығын сақтау мақсатында жұмыс орнын бір мезгілде желдету үшін негізгі пәндер мен негізгі емес пәндер реті сақталған. Осы кезде білім алушы басқа бөлмеде сергету жаттығуларымен айналысады.</a:t>
            </a:r>
          </a:p>
          <a:p>
            <a:pPr lvl="0">
              <a:lnSpc>
                <a:spcPct val="150000"/>
              </a:lnSpc>
              <a:buClr>
                <a:srgbClr val="A53010"/>
              </a:buClr>
            </a:pPr>
            <a:r>
              <a:rPr lang="kk-K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арасындағы үзіліс 10  </a:t>
            </a:r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минут.</a:t>
            </a:r>
          </a:p>
          <a:p>
            <a:pPr lvl="0">
              <a:lnSpc>
                <a:spcPct val="150000"/>
              </a:lnSpc>
              <a:buClr>
                <a:srgbClr val="A53010"/>
              </a:buClr>
            </a:pPr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Түскі үзіліс 13.00-ден 15.00-ге дейін. Осы уақытта ата-аналар мұғалімдерді мазаламау керек.</a:t>
            </a:r>
          </a:p>
          <a:p>
            <a:pPr lvl="0">
              <a:lnSpc>
                <a:spcPct val="150000"/>
              </a:lnSpc>
              <a:buClr>
                <a:srgbClr val="A53010"/>
              </a:buClr>
            </a:pPr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Түстен кейін қосымша сабақтар өткізіледі: ҰБТ-ға дайындық, оқушының мұғаліммен жеке жұмыс уақыты, олипиадаларға дайындық, ғылыми жобаларды әзірлеу, зерттеу жұмыстарын жүргізу.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01173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1100" b="10185"/>
          <a:stretch/>
        </p:blipFill>
        <p:spPr>
          <a:xfrm>
            <a:off x="4100602" y="1704761"/>
            <a:ext cx="2422875" cy="4238186"/>
          </a:xfrm>
          <a:prstGeom prst="rect">
            <a:avLst/>
          </a:prstGeom>
        </p:spPr>
      </p:pic>
      <p:sp>
        <p:nvSpPr>
          <p:cNvPr id="7" name="AutoShape 2" descr="blob:https://web.whatsapp.com/9463a6ef-b423-4659-8d10-1ce024b7218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32509" y="274321"/>
            <a:ext cx="117957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«Өзін-өзі тану», «Көркем еңбек», «Музыка», «Дене шынықтыру», «Кәсіпкерлік және бизнес негіздері», «Графика және жобалау»  сабақтарында оқушылар негізгі сабақтардан тынығып, сергіп алады.</a:t>
            </a:r>
            <a:endParaRPr lang="ru-RU" dirty="0"/>
          </a:p>
        </p:txBody>
      </p:sp>
      <p:sp>
        <p:nvSpPr>
          <p:cNvPr id="10" name="AutoShape 4" descr="blob:https://web.whatsapp.com/a4fa8b6c-7cad-45f6-8754-444b67f6f21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28968" t="16313" r="27634" b="58231"/>
          <a:stretch/>
        </p:blipFill>
        <p:spPr>
          <a:xfrm>
            <a:off x="1398846" y="1466064"/>
            <a:ext cx="1704109" cy="22212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28761" t="47396" r="29088" b="28153"/>
          <a:stretch/>
        </p:blipFill>
        <p:spPr>
          <a:xfrm>
            <a:off x="7050878" y="1466064"/>
            <a:ext cx="1676652" cy="21613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-261" t="15923" r="261" b="28341"/>
          <a:stretch/>
        </p:blipFill>
        <p:spPr>
          <a:xfrm>
            <a:off x="9409242" y="1406157"/>
            <a:ext cx="1759498" cy="21792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t="16075" b="27967"/>
          <a:stretch/>
        </p:blipFill>
        <p:spPr>
          <a:xfrm>
            <a:off x="7808349" y="4310145"/>
            <a:ext cx="1838362" cy="22860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6762" t="23360" r="13934" b="42166"/>
          <a:stretch/>
        </p:blipFill>
        <p:spPr>
          <a:xfrm>
            <a:off x="1804232" y="4387337"/>
            <a:ext cx="1980349" cy="1913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18" y="595377"/>
            <a:ext cx="4089862" cy="55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89" y="2775465"/>
            <a:ext cx="4013606" cy="345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28336" y="195267"/>
            <a:ext cx="2064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bibliotek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898" r="9770"/>
          <a:stretch/>
        </p:blipFill>
        <p:spPr>
          <a:xfrm>
            <a:off x="7356761" y="403408"/>
            <a:ext cx="2899701" cy="18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38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48" y="197861"/>
            <a:ext cx="1086035" cy="74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19490" y="262286"/>
            <a:ext cx="690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«Жас дарын» виртуалды  олимпиадалық резерв мектебі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423" y="765559"/>
            <a:ext cx="1122082" cy="23700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3219"/>
          <a:stretch/>
        </p:blipFill>
        <p:spPr>
          <a:xfrm>
            <a:off x="3519489" y="879649"/>
            <a:ext cx="3222133" cy="2360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467" y="3484590"/>
            <a:ext cx="4446310" cy="24975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25897" y="6041482"/>
            <a:ext cx="726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 оқу орындарының оқытушылармен олимпиадаларға дайындық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81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9043" y="4764557"/>
            <a:ext cx="5024668" cy="739584"/>
          </a:xfrm>
        </p:spPr>
        <p:txBody>
          <a:bodyPr>
            <a:noAutofit/>
          </a:bodyPr>
          <a:lstStyle/>
          <a:p>
            <a:r>
              <a:rPr lang="kk-KZ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Қашықтан оқытуды ұйымдастыру жөнінде ата- аналарға арналған </a:t>
            </a:r>
            <a:r>
              <a:rPr lang="kk-KZ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ЖАДЫНАМА</a:t>
            </a:r>
            <a:br>
              <a:rPr lang="kk-KZ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«Жас дарын» мектебінің сайтында орналасқан 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692" b="6610"/>
          <a:stretch/>
        </p:blipFill>
        <p:spPr>
          <a:xfrm>
            <a:off x="6600888" y="1575776"/>
            <a:ext cx="2503051" cy="3190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09" t="20243" r="-909" b="7484"/>
          <a:stretch/>
        </p:blipFill>
        <p:spPr>
          <a:xfrm>
            <a:off x="1825031" y="1633965"/>
            <a:ext cx="2638904" cy="3390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741" y="183434"/>
            <a:ext cx="11116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 - аналармен кері байланыс ұйымдастыру үшін келесі жұмыс атқарылады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7212" y="675168"/>
            <a:ext cx="40178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ИНСТОГРАММ:</a:t>
            </a:r>
            <a:r>
              <a:rPr lang="kk-KZ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Zhasdaryn@mail.ru</a:t>
            </a:r>
            <a:r>
              <a:rPr lang="kk-KZ" sz="28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kk-KZ" sz="28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85898" y="698961"/>
            <a:ext cx="4036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2822" y="4849157"/>
            <a:ext cx="336111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87054689242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46336" y="591238"/>
            <a:ext cx="40178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Фейсбук:</a:t>
            </a:r>
            <a:r>
              <a:rPr lang="kk-KZ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Zhas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daryn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id: 100013468778737</a:t>
            </a:r>
            <a:r>
              <a:rPr lang="kk-KZ" sz="28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kk-KZ" sz="28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71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ilimdinews.kz/wp-content/uploads/2020/04/news72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220" y="548680"/>
            <a:ext cx="7524328" cy="440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67808" y="5301208"/>
            <a:ext cx="499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 рахмет!!!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996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1015" y="922684"/>
            <a:ext cx="9564687" cy="36317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kk-K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– тәрбие үдерісі</a:t>
            </a:r>
          </a:p>
          <a:p>
            <a:pPr algn="ctr"/>
            <a:endParaRPr lang="kk-KZ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kk-KZ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 </a:t>
            </a:r>
            <a:r>
              <a:rPr lang="kk-KZ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2020-2021 оқу </a:t>
            </a:r>
            <a:r>
              <a:rPr lang="kk-KZ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 </a:t>
            </a:r>
          </a:p>
          <a:p>
            <a:pPr algn="ctr">
              <a:spcBef>
                <a:spcPts val="600"/>
              </a:spcBef>
            </a:pPr>
            <a:r>
              <a:rPr lang="kk-KZ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қыркүйектен </a:t>
            </a:r>
            <a:r>
              <a:rPr lang="kk-KZ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бастап қашықтық </a:t>
            </a:r>
            <a:r>
              <a:rPr lang="kk-KZ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форматында өткізіледі.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4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1"/>
          <p:cNvSpPr txBox="1">
            <a:spLocks noChangeArrowheads="1"/>
          </p:cNvSpPr>
          <p:nvPr/>
        </p:nvSpPr>
        <p:spPr bwMode="auto">
          <a:xfrm>
            <a:off x="949325" y="344488"/>
            <a:ext cx="94630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None/>
            </a:pPr>
            <a:r>
              <a:rPr lang="kk-K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ҚАШЫҚТЫҚТАН ОҚЫТЫЛАТЫН САБАҚТЫ ҰЙЫМДАСТЫРУДА </a:t>
            </a:r>
            <a:r>
              <a:rPr lang="kk-KZ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 – АНАЛАРҒА ЖӘНЕ ОҚУШЫЛАРҒА </a:t>
            </a:r>
            <a:r>
              <a:rPr lang="kk-K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ҚОЙЫЛАТЫН ТАЛАПТАР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279627" y="3592432"/>
            <a:ext cx="24058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k-K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Сымды немесе сымсыз </a:t>
            </a:r>
            <a:r>
              <a:rPr lang="kk-K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кеңжолақты </a:t>
            </a:r>
            <a:r>
              <a:rPr lang="kk-KZ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интернетке </a:t>
            </a:r>
            <a:r>
              <a:rPr lang="kk-K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(кеңжолақты) қосу (3G немесе 4G / LTE)</a:t>
            </a:r>
            <a:endParaRPr lang="ru-RU" alt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Box 12"/>
          <p:cNvSpPr txBox="1">
            <a:spLocks noChangeArrowheads="1"/>
          </p:cNvSpPr>
          <p:nvPr/>
        </p:nvSpPr>
        <p:spPr bwMode="auto">
          <a:xfrm>
            <a:off x="7253213" y="3592432"/>
            <a:ext cx="30448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k-K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Веб-камераның қамту аймағын тексереді (көрсету аймағына артық заттардың түспегендігіне көз жеткізуі: отбасы мүшелері, шашылған заттар және т.б)</a:t>
            </a:r>
            <a:endParaRPr lang="ru-RU" alt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TextBox 13"/>
          <p:cNvSpPr txBox="1">
            <a:spLocks noChangeArrowheads="1"/>
          </p:cNvSpPr>
          <p:nvPr/>
        </p:nvSpPr>
        <p:spPr bwMode="auto">
          <a:xfrm>
            <a:off x="1700722" y="1867567"/>
            <a:ext cx="2171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k-K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Дербес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компьютер</a:t>
            </a:r>
            <a:r>
              <a:rPr lang="kk-K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дің болуы</a:t>
            </a:r>
            <a:endParaRPr lang="ru-RU" alt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1" name="TextBox 23"/>
          <p:cNvSpPr txBox="1">
            <a:spLocks noChangeArrowheads="1"/>
          </p:cNvSpPr>
          <p:nvPr/>
        </p:nvSpPr>
        <p:spPr bwMode="auto">
          <a:xfrm>
            <a:off x="1287142" y="5349272"/>
            <a:ext cx="23907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k-K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және микрофон – кірістірілген немесе USB немесе сымсыз Bluetooth</a:t>
            </a:r>
            <a:endParaRPr lang="ru-RU" alt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2" name="TextBox 2"/>
          <p:cNvSpPr txBox="1">
            <a:spLocks noChangeArrowheads="1"/>
          </p:cNvSpPr>
          <p:nvPr/>
        </p:nvSpPr>
        <p:spPr bwMode="auto">
          <a:xfrm>
            <a:off x="5412092" y="5163177"/>
            <a:ext cx="479701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k-K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Веб-камера немесе HD-веб-камера – кірістірілген немесе USB/ HD-камера немесе бейнеқармау картасы бар HD-бейнекамера/Интернет желісіне қамтуымен қосылған IOS немесе Android-тегі мобилдік құрылғының (смартфон немесе планшет) болуы</a:t>
            </a:r>
            <a:endParaRPr lang="ru-RU" alt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3" name="TextBox 3"/>
          <p:cNvSpPr txBox="1">
            <a:spLocks noChangeArrowheads="1"/>
          </p:cNvSpPr>
          <p:nvPr/>
        </p:nvSpPr>
        <p:spPr bwMode="auto">
          <a:xfrm>
            <a:off x="7572209" y="2027643"/>
            <a:ext cx="235788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k-K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 ахуалын жасайды, сабақты </a:t>
            </a:r>
            <a:r>
              <a:rPr lang="kk-KZ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оқыған </a:t>
            </a:r>
            <a:r>
              <a:rPr lang="kk-KZ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 бөлмедегі тыныштықты </a:t>
            </a:r>
            <a:r>
              <a:rPr lang="kk-KZ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сақтайды.</a:t>
            </a:r>
            <a:endParaRPr lang="ru-RU" alt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4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103" y="4794257"/>
            <a:ext cx="1824780" cy="190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81" y="1593370"/>
            <a:ext cx="1693862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TextBox 27"/>
          <p:cNvSpPr txBox="1">
            <a:spLocks noChangeArrowheads="1"/>
          </p:cNvSpPr>
          <p:nvPr/>
        </p:nvSpPr>
        <p:spPr bwMode="auto">
          <a:xfrm>
            <a:off x="1144809" y="1970743"/>
            <a:ext cx="49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78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17" y="3312728"/>
            <a:ext cx="16938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9" name="TextBox 29"/>
          <p:cNvSpPr txBox="1">
            <a:spLocks noChangeArrowheads="1"/>
          </p:cNvSpPr>
          <p:nvPr/>
        </p:nvSpPr>
        <p:spPr bwMode="auto">
          <a:xfrm>
            <a:off x="423863" y="3722688"/>
            <a:ext cx="490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80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64" y="4922384"/>
            <a:ext cx="16938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1" name="TextBox 31"/>
          <p:cNvSpPr txBox="1">
            <a:spLocks noChangeArrowheads="1"/>
          </p:cNvSpPr>
          <p:nvPr/>
        </p:nvSpPr>
        <p:spPr bwMode="auto">
          <a:xfrm>
            <a:off x="625490" y="5363686"/>
            <a:ext cx="490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82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505" y="1678998"/>
            <a:ext cx="1693863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TextBox 33"/>
          <p:cNvSpPr txBox="1">
            <a:spLocks noChangeArrowheads="1"/>
          </p:cNvSpPr>
          <p:nvPr/>
        </p:nvSpPr>
        <p:spPr bwMode="auto">
          <a:xfrm>
            <a:off x="6816600" y="2066933"/>
            <a:ext cx="490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84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72" y="3336091"/>
            <a:ext cx="1693863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5" name="TextBox 35"/>
          <p:cNvSpPr txBox="1">
            <a:spLocks noChangeArrowheads="1"/>
          </p:cNvSpPr>
          <p:nvPr/>
        </p:nvSpPr>
        <p:spPr bwMode="auto">
          <a:xfrm>
            <a:off x="6473130" y="3755541"/>
            <a:ext cx="490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86" name="Рисунок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01" y="4872677"/>
            <a:ext cx="1693863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7" name="TextBox 37"/>
          <p:cNvSpPr txBox="1">
            <a:spLocks noChangeArrowheads="1"/>
          </p:cNvSpPr>
          <p:nvPr/>
        </p:nvSpPr>
        <p:spPr bwMode="auto">
          <a:xfrm>
            <a:off x="4783453" y="5293859"/>
            <a:ext cx="488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alt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808" y="2163905"/>
            <a:ext cx="2670592" cy="163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08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6525" y="249788"/>
            <a:ext cx="9842067" cy="647737"/>
          </a:xfrm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kk-KZ" sz="24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ҚАШЫҚТЫҚТАН ОҚЫТЫЛАТЫН САБАҚТЫ ҰЙЫМДАСТЫРУДА АТА – АНАЛАРҒА ЖӘНЕ ОҚУШЫЛАРҒА ҚОЙЫЛАТЫН ТАЛАПТАР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166" y="1429390"/>
            <a:ext cx="2711933" cy="170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759" y="1351926"/>
            <a:ext cx="1771899" cy="1858863"/>
          </a:xfrm>
          <a:prstGeom prst="rect">
            <a:avLst/>
          </a:prstGeom>
        </p:spPr>
      </p:pic>
      <p:sp>
        <p:nvSpPr>
          <p:cNvPr id="6" name="AutoShape 2" descr="blob:https://web.whatsapp.com/c0e28855-21b3-4fa4-a9e4-19907c7a86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blob:https://web.whatsapp.com/c0e28855-21b3-4fa4-a9e4-19907c7a861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blob:https://web.whatsapp.com/c0e28855-21b3-4fa4-a9e4-19907c7a861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blob:https://web.whatsapp.com/c0e28855-21b3-4fa4-a9e4-19907c7a861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-1663" t="39137" r="1663" b="17735"/>
          <a:stretch/>
        </p:blipFill>
        <p:spPr>
          <a:xfrm>
            <a:off x="2811000" y="3779203"/>
            <a:ext cx="2315863" cy="22194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2356" y="3817682"/>
            <a:ext cx="2884517" cy="21425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2109" y="1429390"/>
            <a:ext cx="2310938" cy="17981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62371" y="3246286"/>
            <a:ext cx="3020673" cy="27056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400" b="1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</a:t>
            </a:r>
            <a:r>
              <a:rPr lang="ru-RU" sz="1400" b="1" i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сағат</a:t>
            </a:r>
            <a:r>
              <a:rPr lang="ru-RU" sz="1400" b="1" i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8.00-де </a:t>
            </a:r>
            <a:r>
              <a:rPr lang="ru-RU" sz="1400" b="1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басталады</a:t>
            </a:r>
            <a:endParaRPr lang="ru-RU" sz="1400" b="1" i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7575" y="3246285"/>
            <a:ext cx="3596235" cy="27056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400" b="1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</a:t>
            </a:r>
            <a:r>
              <a:rPr lang="ru-RU" sz="1400" b="1" i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кестесі</a:t>
            </a:r>
            <a:r>
              <a:rPr lang="ru-RU" sz="1400" b="1" i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Күнделікте</a:t>
            </a:r>
            <a:r>
              <a:rPr lang="ru-RU" sz="1400" b="1" i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жүктелген</a:t>
            </a:r>
            <a:endParaRPr lang="ru-RU" sz="1400" b="1" i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48174" y="3307247"/>
            <a:ext cx="2818651" cy="20960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400" b="1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Оқушының</a:t>
            </a:r>
            <a:r>
              <a:rPr lang="ru-RU" sz="1400" b="1" i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1400" b="1" i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орны</a:t>
            </a:r>
            <a:endParaRPr lang="ru-RU" sz="1400" b="1" i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89236" y="6261053"/>
            <a:ext cx="2818651" cy="20960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400" b="1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Оқушының</a:t>
            </a:r>
            <a:r>
              <a:rPr lang="ru-RU" sz="1400" b="1" i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келбеті</a:t>
            </a:r>
            <a:endParaRPr lang="ru-RU" sz="1400" b="1" i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093830" y="6261053"/>
            <a:ext cx="3621567" cy="20960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400" b="1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</a:t>
            </a:r>
            <a:r>
              <a:rPr lang="ru-RU" sz="1400" b="1" i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400" b="1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оқушының</a:t>
            </a:r>
            <a:r>
              <a:rPr lang="ru-RU" sz="1400" b="1" i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байланысы</a:t>
            </a:r>
            <a:endParaRPr lang="ru-RU" sz="1400" b="1" i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04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12236" y="183851"/>
            <a:ext cx="7249468" cy="51217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«Жас дарын»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қашықтықтан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оқыту мектебі</a:t>
            </a:r>
          </a:p>
          <a:p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923" y="41603"/>
            <a:ext cx="10382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" descr="ÐÐ°ÑÑÐ¸Ð½ÐºÐ¸ Ð¿Ð¾ Ð·Ð°Ð¿ÑÐ¾ÑÑ ÑÐ¸ÑÑÐ½ÐºÐ¸ Ð¿Ð°Ð¿ÐºÐ¸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12" y="1232660"/>
            <a:ext cx="1334875" cy="100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2677" y="2648460"/>
            <a:ext cx="2008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Кейс технология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18" y="1990340"/>
            <a:ext cx="2318475" cy="135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96197" y="3399894"/>
            <a:ext cx="2333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Желілік технология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128" y="1180120"/>
            <a:ext cx="2219819" cy="134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7" descr="Ð Ð¾ÑÑÐ¸Ð¹ÑÐºÐ¸Ð¹ ÑÐµÐ½ÑÑ Ð½Ð°ÑÐºÐ¸ Ð¸ ÐºÑÐ»ÑÑÑÑÑ Ð² ÐÐ°ÑÑÐ°Ð²Ðµ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9257539" y="2669640"/>
            <a:ext cx="1854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Online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bibliotek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793" y="1229339"/>
            <a:ext cx="1722060" cy="84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59399" y="2043376"/>
            <a:ext cx="2002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Күнделік жүйесі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9381" y="2211284"/>
            <a:ext cx="2934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E-mail.ru, gmail.com</a:t>
            </a:r>
            <a:endParaRPr lang="kk-K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402" y="4365207"/>
            <a:ext cx="2840372" cy="175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2442596" y="870710"/>
            <a:ext cx="1337272" cy="5989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236970" y="863691"/>
            <a:ext cx="670906" cy="9582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5668923" y="968435"/>
            <a:ext cx="528278" cy="29631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8345863" y="1201755"/>
            <a:ext cx="648799" cy="5274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4920168" y="841630"/>
            <a:ext cx="607847" cy="4459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455237" y="6242171"/>
            <a:ext cx="392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 білім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порталдары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6" y="4002254"/>
            <a:ext cx="1980780" cy="136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62385" y="5470087"/>
            <a:ext cx="3522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«Жас дарын» виртуалды</a:t>
            </a:r>
          </a:p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олимпиадалық резерв мектебі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1810144" y="2149182"/>
            <a:ext cx="2024631" cy="19438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4925" y="2890092"/>
            <a:ext cx="2219980" cy="14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14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5"/>
          <p:cNvGrpSpPr>
            <a:grpSpLocks/>
          </p:cNvGrpSpPr>
          <p:nvPr/>
        </p:nvGrpSpPr>
        <p:grpSpPr bwMode="auto">
          <a:xfrm>
            <a:off x="1524001" y="6420165"/>
            <a:ext cx="9158288" cy="45719"/>
            <a:chOff x="1" y="6301076"/>
            <a:chExt cx="9143999" cy="55694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452878" y="6301076"/>
              <a:ext cx="1822380" cy="556948"/>
            </a:xfrm>
            <a:prstGeom prst="rect">
              <a:avLst/>
            </a:prstGeom>
            <a:solidFill>
              <a:srgbClr val="BED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200" baseline="-25000" dirty="0">
                <a:solidFill>
                  <a:srgbClr val="9B44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638818" y="6301076"/>
              <a:ext cx="1821192" cy="556948"/>
            </a:xfrm>
            <a:prstGeom prst="rect">
              <a:avLst/>
            </a:prstGeom>
            <a:solidFill>
              <a:srgbClr val="FFD1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200" baseline="-25000" dirty="0">
                <a:solidFill>
                  <a:srgbClr val="9B44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Прямоугольник 31"/>
            <p:cNvSpPr/>
            <p:nvPr/>
          </p:nvSpPr>
          <p:spPr>
            <a:xfrm>
              <a:off x="1820004" y="6301076"/>
              <a:ext cx="1822380" cy="556948"/>
            </a:xfrm>
            <a:prstGeom prst="rect">
              <a:avLst/>
            </a:prstGeom>
            <a:solidFill>
              <a:srgbClr val="F69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200" baseline="-25000" dirty="0">
                <a:solidFill>
                  <a:srgbClr val="9B44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Прямоугольник 33"/>
            <p:cNvSpPr/>
            <p:nvPr/>
          </p:nvSpPr>
          <p:spPr>
            <a:xfrm>
              <a:off x="1" y="6301076"/>
              <a:ext cx="1822381" cy="556948"/>
            </a:xfrm>
            <a:prstGeom prst="rect">
              <a:avLst/>
            </a:prstGeom>
            <a:solidFill>
              <a:srgbClr val="BC7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200" baseline="-25000" dirty="0">
                <a:solidFill>
                  <a:srgbClr val="9B44FF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10" name="Группа 65"/>
            <p:cNvGrpSpPr>
              <a:grpSpLocks/>
            </p:cNvGrpSpPr>
            <p:nvPr/>
          </p:nvGrpSpPr>
          <p:grpSpPr bwMode="auto">
            <a:xfrm>
              <a:off x="7215188" y="6301076"/>
              <a:ext cx="1928812" cy="556948"/>
              <a:chOff x="7215188" y="6301076"/>
              <a:chExt cx="1928812" cy="556948"/>
            </a:xfrm>
          </p:grpSpPr>
          <p:sp>
            <p:nvSpPr>
              <p:cNvPr id="11" name="Прямоугольник 35"/>
              <p:cNvSpPr/>
              <p:nvPr/>
            </p:nvSpPr>
            <p:spPr>
              <a:xfrm>
                <a:off x="7214631" y="6301076"/>
                <a:ext cx="1823569" cy="556948"/>
              </a:xfrm>
              <a:prstGeom prst="rect">
                <a:avLst/>
              </a:prstGeom>
              <a:solidFill>
                <a:srgbClr val="44C5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3200" baseline="-25000" dirty="0">
                  <a:solidFill>
                    <a:srgbClr val="9B44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Прямоугольник 36"/>
              <p:cNvSpPr/>
              <p:nvPr/>
            </p:nvSpPr>
            <p:spPr>
              <a:xfrm>
                <a:off x="7320431" y="6301076"/>
                <a:ext cx="1823569" cy="556948"/>
              </a:xfrm>
              <a:prstGeom prst="rect">
                <a:avLst/>
              </a:prstGeom>
              <a:solidFill>
                <a:srgbClr val="44C5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3200" baseline="-25000" dirty="0">
                  <a:solidFill>
                    <a:srgbClr val="9B44FF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13" name="Группа 5"/>
          <p:cNvGrpSpPr>
            <a:grpSpLocks/>
          </p:cNvGrpSpPr>
          <p:nvPr/>
        </p:nvGrpSpPr>
        <p:grpSpPr bwMode="auto">
          <a:xfrm>
            <a:off x="1524001" y="755008"/>
            <a:ext cx="9158288" cy="59791"/>
            <a:chOff x="1" y="6301076"/>
            <a:chExt cx="9143999" cy="556948"/>
          </a:xfrm>
        </p:grpSpPr>
        <p:sp>
          <p:nvSpPr>
            <p:cNvPr id="14" name="Прямоугольник 27"/>
            <p:cNvSpPr/>
            <p:nvPr/>
          </p:nvSpPr>
          <p:spPr>
            <a:xfrm>
              <a:off x="5452878" y="6301076"/>
              <a:ext cx="1822380" cy="556948"/>
            </a:xfrm>
            <a:prstGeom prst="rect">
              <a:avLst/>
            </a:prstGeom>
            <a:solidFill>
              <a:srgbClr val="BED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600" baseline="-25000" dirty="0">
                <a:solidFill>
                  <a:srgbClr val="9B44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Прямоугольник 28"/>
            <p:cNvSpPr/>
            <p:nvPr/>
          </p:nvSpPr>
          <p:spPr>
            <a:xfrm>
              <a:off x="3638818" y="6301076"/>
              <a:ext cx="1821192" cy="556948"/>
            </a:xfrm>
            <a:prstGeom prst="rect">
              <a:avLst/>
            </a:prstGeom>
            <a:solidFill>
              <a:srgbClr val="FFD1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600" baseline="-25000" dirty="0">
                <a:solidFill>
                  <a:srgbClr val="9B44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Прямоугольник 31"/>
            <p:cNvSpPr/>
            <p:nvPr/>
          </p:nvSpPr>
          <p:spPr>
            <a:xfrm>
              <a:off x="1820004" y="6301076"/>
              <a:ext cx="1822380" cy="556948"/>
            </a:xfrm>
            <a:prstGeom prst="rect">
              <a:avLst/>
            </a:prstGeom>
            <a:solidFill>
              <a:srgbClr val="F69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600" baseline="-25000" dirty="0">
                <a:solidFill>
                  <a:srgbClr val="9B44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" y="6301076"/>
              <a:ext cx="1822381" cy="556948"/>
            </a:xfrm>
            <a:prstGeom prst="rect">
              <a:avLst/>
            </a:prstGeom>
            <a:solidFill>
              <a:srgbClr val="BC7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600" baseline="-25000" dirty="0">
                <a:solidFill>
                  <a:srgbClr val="9B44FF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18" name="Группа 65"/>
            <p:cNvGrpSpPr>
              <a:grpSpLocks/>
            </p:cNvGrpSpPr>
            <p:nvPr/>
          </p:nvGrpSpPr>
          <p:grpSpPr bwMode="auto">
            <a:xfrm>
              <a:off x="7215188" y="6301076"/>
              <a:ext cx="1928812" cy="556948"/>
              <a:chOff x="7215188" y="6301076"/>
              <a:chExt cx="1928812" cy="556948"/>
            </a:xfrm>
          </p:grpSpPr>
          <p:sp>
            <p:nvSpPr>
              <p:cNvPr id="19" name="Прямоугольник 18"/>
              <p:cNvSpPr/>
              <p:nvPr/>
            </p:nvSpPr>
            <p:spPr>
              <a:xfrm>
                <a:off x="7214631" y="6301076"/>
                <a:ext cx="1823569" cy="556948"/>
              </a:xfrm>
              <a:prstGeom prst="rect">
                <a:avLst/>
              </a:prstGeom>
              <a:solidFill>
                <a:srgbClr val="44C5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3600" baseline="-25000" dirty="0">
                  <a:solidFill>
                    <a:srgbClr val="9B44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7320431" y="6301076"/>
                <a:ext cx="1823569" cy="556948"/>
              </a:xfrm>
              <a:prstGeom prst="rect">
                <a:avLst/>
              </a:prstGeom>
              <a:solidFill>
                <a:srgbClr val="44C5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3600" baseline="-25000" dirty="0">
                  <a:solidFill>
                    <a:srgbClr val="9B44FF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24" name="Заголовок 1"/>
          <p:cNvSpPr txBox="1">
            <a:spLocks/>
          </p:cNvSpPr>
          <p:nvPr/>
        </p:nvSpPr>
        <p:spPr>
          <a:xfrm>
            <a:off x="1188720" y="267298"/>
            <a:ext cx="10274531" cy="4702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spc="-5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Күндел</a:t>
            </a:r>
            <a:r>
              <a:rPr lang="en-US" sz="2400" b="1" i="1" spc="-5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i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spc="-5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400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5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2400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5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үдерісіне</a:t>
            </a:r>
            <a:r>
              <a:rPr lang="ru-RU" sz="2400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5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қатысушылардың</a:t>
            </a:r>
            <a:r>
              <a:rPr lang="ru-RU" sz="2400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үздіксіз </a:t>
            </a:r>
            <a:r>
              <a:rPr lang="ru-RU" sz="2400" b="1" spc="-5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платформасы</a:t>
            </a:r>
            <a:r>
              <a:rPr lang="ru-RU" sz="2400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spc="-5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968191" y="6356352"/>
            <a:ext cx="2057400" cy="365125"/>
          </a:xfrm>
        </p:spPr>
        <p:txBody>
          <a:bodyPr/>
          <a:lstStyle/>
          <a:p>
            <a:fld id="{7C5E8F10-5629-499B-BF12-F6A02EB810D9}" type="slidenum">
              <a:rPr lang="ru-RU" smtClean="0">
                <a:latin typeface="Century Gothic" panose="020B0502020202020204" pitchFamily="34" charset="0"/>
              </a:rPr>
              <a:pPr/>
              <a:t>6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50" name="Rectangle 154"/>
          <p:cNvSpPr/>
          <p:nvPr/>
        </p:nvSpPr>
        <p:spPr>
          <a:xfrm>
            <a:off x="3170241" y="1048800"/>
            <a:ext cx="2717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buClr>
                <a:srgbClr val="BED63A"/>
              </a:buClr>
            </a:pP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журнал /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күнделік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Rectangle 154"/>
          <p:cNvSpPr/>
          <p:nvPr/>
        </p:nvSpPr>
        <p:spPr>
          <a:xfrm>
            <a:off x="3173572" y="2267855"/>
            <a:ext cx="22857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buClr>
                <a:srgbClr val="BED63A"/>
              </a:buClr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кестесі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Rectangle 154"/>
          <p:cNvSpPr/>
          <p:nvPr/>
        </p:nvSpPr>
        <p:spPr>
          <a:xfrm>
            <a:off x="3142852" y="3147577"/>
            <a:ext cx="2641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BED63A"/>
              </a:buClr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тапсырмасымен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Rectangle 154"/>
          <p:cNvSpPr/>
          <p:nvPr/>
        </p:nvSpPr>
        <p:spPr>
          <a:xfrm>
            <a:off x="6719949" y="2037008"/>
            <a:ext cx="2909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BED63A"/>
              </a:buClr>
            </a:pP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контенті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видеосабақтар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презентация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көрсету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Rectangle 154"/>
          <p:cNvSpPr/>
          <p:nvPr/>
        </p:nvSpPr>
        <p:spPr>
          <a:xfrm>
            <a:off x="2982329" y="4269217"/>
            <a:ext cx="28882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buClr>
                <a:srgbClr val="BED63A"/>
              </a:buClr>
            </a:pPr>
            <a:r>
              <a:rPr lang="ru-RU" sz="1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Мұғалімдерге,білім</a:t>
            </a:r>
            <a:r>
              <a:rPr lang="ru-RU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алушыларға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ата-аналарға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мобильді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істейді</a:t>
            </a: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Rectangle 154"/>
          <p:cNvSpPr/>
          <p:nvPr/>
        </p:nvSpPr>
        <p:spPr>
          <a:xfrm>
            <a:off x="6725909" y="3764333"/>
            <a:ext cx="30431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BED63A"/>
              </a:buClr>
            </a:pP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пайдаланушының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ақпараттары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сақталады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Rectangle 154"/>
          <p:cNvSpPr/>
          <p:nvPr/>
        </p:nvSpPr>
        <p:spPr>
          <a:xfrm>
            <a:off x="6481697" y="909082"/>
            <a:ext cx="33858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buClr>
                <a:srgbClr val="BED63A"/>
              </a:buClr>
            </a:pP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мұғалімдердің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бірыңғай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реестірі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Rectangle 154"/>
          <p:cNvSpPr/>
          <p:nvPr/>
        </p:nvSpPr>
        <p:spPr>
          <a:xfrm>
            <a:off x="6843798" y="4969138"/>
            <a:ext cx="29014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BED63A"/>
              </a:buClr>
            </a:pPr>
            <a:r>
              <a:rPr lang="ru-RU" sz="1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Оқушыны</a:t>
            </a:r>
            <a:r>
              <a:rPr lang="ru-RU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</a:t>
            </a:r>
            <a:r>
              <a:rPr lang="ru-RU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жылғы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</a:t>
            </a:r>
            <a:r>
              <a:rPr lang="ru-RU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портфолиосы</a:t>
            </a:r>
            <a:r>
              <a:rPr lang="ru-RU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сақталады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" name="Picture 4" descr="ÐÐ°ÑÑÐ¸Ð½ÐºÐ¸ Ð¿Ð¾ Ð·Ð°Ð¿ÑÐ¾ÑÑ schedule icon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821" y="2141293"/>
            <a:ext cx="441786" cy="5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6" descr="ÐÐ°ÑÑÐ¸Ð½ÐºÐ¸ Ð¿Ð¾ Ð·Ð°Ð¿ÑÐ¾ÑÑ homework icon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53" y="3038246"/>
            <a:ext cx="502665" cy="7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10" descr="ÐÐ°ÑÑÐ¸Ð½ÐºÐ¸ Ð¿Ð¾ Ð·Ð°Ð¿ÑÐ¾ÑÑ mobile  icon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47" y="4355335"/>
            <a:ext cx="510869" cy="68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12" descr="ÐÐ°ÑÑÐ¸Ð½ÐºÐ¸ Ð¿Ð¾ Ð·Ð°Ð¿ÑÐ¾ÑÑ application ic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98" y="4989364"/>
            <a:ext cx="353343" cy="68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22" descr="ÐÐ°ÑÑÐ¸Ð½ÐºÐ¸ Ð¿Ð¾ Ð·Ð°Ð¿ÑÐ¾ÑÑ e-learning icon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98" y="2221847"/>
            <a:ext cx="478644" cy="63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24" descr="ÐÐ°ÑÑÐ¸Ð½ÐºÐ¸ Ð¿Ð¾ Ð·Ð°Ð¿ÑÐ¾ÑÑ data icon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31" y="3820762"/>
            <a:ext cx="451914" cy="60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28" descr="ÐÐ°ÑÑÐ¸Ð½ÐºÐ¸ Ð¿Ð¾ Ð·Ð°Ð¿ÑÐ¾ÑÑ list icon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25" y="976533"/>
            <a:ext cx="373516" cy="61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30" descr="ÐÐ°ÑÑÐ¸Ð½ÐºÐ¸ Ð¿Ð¾ Ð·Ð°Ð¿ÑÐ¾ÑÑ copybook icon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563" y="968167"/>
            <a:ext cx="436465" cy="58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riangle 2">
            <a:extLst>
              <a:ext uri="{FF2B5EF4-FFF2-40B4-BE49-F238E27FC236}">
                <a16:creationId xmlns:a16="http://schemas.microsoft.com/office/drawing/2014/main" xmlns="" id="{75D3684D-1B64-3E4B-9592-F666B804D9EC}"/>
              </a:ext>
            </a:extLst>
          </p:cNvPr>
          <p:cNvSpPr/>
          <p:nvPr/>
        </p:nvSpPr>
        <p:spPr>
          <a:xfrm rot="10800000">
            <a:off x="626139" y="3661586"/>
            <a:ext cx="1015470" cy="338508"/>
          </a:xfrm>
          <a:prstGeom prst="triangle">
            <a:avLst>
              <a:gd name="adj" fmla="val 50489"/>
            </a:avLst>
          </a:prstGeom>
          <a:gradFill flip="none" rotWithShape="1">
            <a:gsLst>
              <a:gs pos="0">
                <a:srgbClr val="83D9F1">
                  <a:tint val="66000"/>
                  <a:satMod val="160000"/>
                </a:srgbClr>
              </a:gs>
              <a:gs pos="50000">
                <a:srgbClr val="83D9F1">
                  <a:tint val="44500"/>
                  <a:satMod val="160000"/>
                </a:srgbClr>
              </a:gs>
              <a:gs pos="100000">
                <a:srgbClr val="83D9F1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Triangle 2">
            <a:extLst>
              <a:ext uri="{FF2B5EF4-FFF2-40B4-BE49-F238E27FC236}">
                <a16:creationId xmlns:a16="http://schemas.microsoft.com/office/drawing/2014/main" xmlns="" id="{75D3684D-1B64-3E4B-9592-F666B804D9EC}"/>
              </a:ext>
            </a:extLst>
          </p:cNvPr>
          <p:cNvSpPr/>
          <p:nvPr/>
        </p:nvSpPr>
        <p:spPr>
          <a:xfrm rot="10800000">
            <a:off x="10325577" y="3783530"/>
            <a:ext cx="1015470" cy="338508"/>
          </a:xfrm>
          <a:prstGeom prst="triangle">
            <a:avLst>
              <a:gd name="adj" fmla="val 50489"/>
            </a:avLst>
          </a:prstGeom>
          <a:gradFill flip="none" rotWithShape="1">
            <a:gsLst>
              <a:gs pos="0">
                <a:srgbClr val="83D9F1">
                  <a:tint val="66000"/>
                  <a:satMod val="160000"/>
                </a:srgbClr>
              </a:gs>
              <a:gs pos="50000">
                <a:srgbClr val="83D9F1">
                  <a:tint val="44500"/>
                  <a:satMod val="160000"/>
                </a:srgbClr>
              </a:gs>
              <a:gs pos="100000">
                <a:srgbClr val="83D9F1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043167" y="968167"/>
            <a:ext cx="0" cy="5451998"/>
          </a:xfrm>
          <a:prstGeom prst="line">
            <a:avLst/>
          </a:prstGeom>
          <a:ln>
            <a:solidFill>
              <a:srgbClr val="44C5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9917738" y="818079"/>
            <a:ext cx="0" cy="5451998"/>
          </a:xfrm>
          <a:prstGeom prst="line">
            <a:avLst/>
          </a:prstGeom>
          <a:ln>
            <a:solidFill>
              <a:srgbClr val="44C5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80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989" y="182881"/>
            <a:ext cx="9551121" cy="615142"/>
          </a:xfrm>
        </p:spPr>
        <p:txBody>
          <a:bodyPr>
            <a:normAutofit/>
          </a:bodyPr>
          <a:lstStyle/>
          <a:p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Күнделіктегі оқушылар парақшасы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6721" y="833360"/>
            <a:ext cx="3404710" cy="29743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44" y="2144684"/>
            <a:ext cx="3719193" cy="37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11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blob:https://web.whatsapp.com/d897785a-8ee9-4266-b088-cb1fffefe69f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964277" y="141316"/>
            <a:ext cx="10540336" cy="54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kk-KZ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Күнделіктегі ата – аналар </a:t>
            </a:r>
            <a:r>
              <a:rPr lang="kk-KZ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парақшасы</a:t>
            </a:r>
            <a:endParaRPr lang="ru-RU" dirty="0"/>
          </a:p>
        </p:txBody>
      </p:sp>
      <p:sp>
        <p:nvSpPr>
          <p:cNvPr id="7" name="AutoShape 6" descr="blob:https://web.whatsapp.com/e7e69288-d7a0-4cd3-9c24-a85915eebba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713422"/>
            <a:ext cx="4838456" cy="50462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118" y="1976724"/>
            <a:ext cx="4564668" cy="393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90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1524001" y="6420167"/>
            <a:ext cx="9158288" cy="45719"/>
            <a:chOff x="1" y="6301076"/>
            <a:chExt cx="9143999" cy="55694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452878" y="6301076"/>
              <a:ext cx="1822380" cy="556948"/>
            </a:xfrm>
            <a:prstGeom prst="rect">
              <a:avLst/>
            </a:prstGeom>
            <a:solidFill>
              <a:srgbClr val="BED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baseline="-25000" dirty="0">
                <a:solidFill>
                  <a:srgbClr val="9B44FF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638818" y="6301076"/>
              <a:ext cx="1821192" cy="556948"/>
            </a:xfrm>
            <a:prstGeom prst="rect">
              <a:avLst/>
            </a:prstGeom>
            <a:solidFill>
              <a:srgbClr val="FFD1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baseline="-25000" dirty="0">
                <a:solidFill>
                  <a:srgbClr val="9B44FF"/>
                </a:solidFill>
              </a:endParaRPr>
            </a:p>
          </p:txBody>
        </p:sp>
        <p:sp>
          <p:nvSpPr>
            <p:cNvPr id="7" name="Прямоугольник 31"/>
            <p:cNvSpPr/>
            <p:nvPr/>
          </p:nvSpPr>
          <p:spPr>
            <a:xfrm>
              <a:off x="1820004" y="6301076"/>
              <a:ext cx="1822380" cy="556948"/>
            </a:xfrm>
            <a:prstGeom prst="rect">
              <a:avLst/>
            </a:prstGeom>
            <a:solidFill>
              <a:srgbClr val="F69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baseline="-25000" dirty="0">
                <a:solidFill>
                  <a:srgbClr val="9B44FF"/>
                </a:solidFill>
              </a:endParaRPr>
            </a:p>
          </p:txBody>
        </p:sp>
        <p:sp>
          <p:nvSpPr>
            <p:cNvPr id="8" name="Прямоугольник 33"/>
            <p:cNvSpPr/>
            <p:nvPr/>
          </p:nvSpPr>
          <p:spPr>
            <a:xfrm>
              <a:off x="1" y="6301076"/>
              <a:ext cx="1822381" cy="556948"/>
            </a:xfrm>
            <a:prstGeom prst="rect">
              <a:avLst/>
            </a:prstGeom>
            <a:solidFill>
              <a:srgbClr val="BC7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baseline="-25000" dirty="0">
                <a:solidFill>
                  <a:srgbClr val="9B44FF"/>
                </a:solidFill>
              </a:endParaRPr>
            </a:p>
          </p:txBody>
        </p:sp>
        <p:grpSp>
          <p:nvGrpSpPr>
            <p:cNvPr id="9" name="Группа 65"/>
            <p:cNvGrpSpPr>
              <a:grpSpLocks/>
            </p:cNvGrpSpPr>
            <p:nvPr/>
          </p:nvGrpSpPr>
          <p:grpSpPr bwMode="auto">
            <a:xfrm>
              <a:off x="7215188" y="6301076"/>
              <a:ext cx="1928812" cy="556948"/>
              <a:chOff x="7215188" y="6301076"/>
              <a:chExt cx="1928812" cy="556948"/>
            </a:xfrm>
          </p:grpSpPr>
          <p:sp>
            <p:nvSpPr>
              <p:cNvPr id="10" name="Прямоугольник 35"/>
              <p:cNvSpPr/>
              <p:nvPr/>
            </p:nvSpPr>
            <p:spPr>
              <a:xfrm>
                <a:off x="7214631" y="6301076"/>
                <a:ext cx="1823569" cy="556948"/>
              </a:xfrm>
              <a:prstGeom prst="rect">
                <a:avLst/>
              </a:prstGeom>
              <a:solidFill>
                <a:srgbClr val="44C5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baseline="-25000" dirty="0">
                  <a:solidFill>
                    <a:srgbClr val="9B44FF"/>
                  </a:solidFill>
                </a:endParaRPr>
              </a:p>
            </p:txBody>
          </p:sp>
          <p:sp>
            <p:nvSpPr>
              <p:cNvPr id="11" name="Прямоугольник 36"/>
              <p:cNvSpPr/>
              <p:nvPr/>
            </p:nvSpPr>
            <p:spPr>
              <a:xfrm>
                <a:off x="7320431" y="6301076"/>
                <a:ext cx="1823569" cy="556948"/>
              </a:xfrm>
              <a:prstGeom prst="rect">
                <a:avLst/>
              </a:prstGeom>
              <a:solidFill>
                <a:srgbClr val="44C5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baseline="-25000" dirty="0">
                  <a:solidFill>
                    <a:srgbClr val="9B44FF"/>
                  </a:solidFill>
                </a:endParaRPr>
              </a:p>
            </p:txBody>
          </p:sp>
        </p:grpSp>
      </p:grpSp>
      <p:grpSp>
        <p:nvGrpSpPr>
          <p:cNvPr id="34" name="Группа 5"/>
          <p:cNvGrpSpPr>
            <a:grpSpLocks/>
          </p:cNvGrpSpPr>
          <p:nvPr/>
        </p:nvGrpSpPr>
        <p:grpSpPr bwMode="auto">
          <a:xfrm>
            <a:off x="1524001" y="755008"/>
            <a:ext cx="9158288" cy="45719"/>
            <a:chOff x="1" y="6301076"/>
            <a:chExt cx="9143999" cy="556948"/>
          </a:xfrm>
        </p:grpSpPr>
        <p:sp>
          <p:nvSpPr>
            <p:cNvPr id="35" name="Прямоугольник 27"/>
            <p:cNvSpPr/>
            <p:nvPr/>
          </p:nvSpPr>
          <p:spPr>
            <a:xfrm>
              <a:off x="5452878" y="6301076"/>
              <a:ext cx="1822380" cy="556948"/>
            </a:xfrm>
            <a:prstGeom prst="rect">
              <a:avLst/>
            </a:prstGeom>
            <a:solidFill>
              <a:srgbClr val="BED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200" baseline="-25000" dirty="0">
                <a:solidFill>
                  <a:srgbClr val="9B44FF"/>
                </a:solidFill>
              </a:endParaRPr>
            </a:p>
          </p:txBody>
        </p:sp>
        <p:sp>
          <p:nvSpPr>
            <p:cNvPr id="36" name="Прямоугольник 28"/>
            <p:cNvSpPr/>
            <p:nvPr/>
          </p:nvSpPr>
          <p:spPr>
            <a:xfrm>
              <a:off x="3638818" y="6301076"/>
              <a:ext cx="1821192" cy="556948"/>
            </a:xfrm>
            <a:prstGeom prst="rect">
              <a:avLst/>
            </a:prstGeom>
            <a:solidFill>
              <a:srgbClr val="FFD1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200" baseline="-25000" dirty="0">
                <a:solidFill>
                  <a:srgbClr val="9B44FF"/>
                </a:solidFill>
              </a:endParaRPr>
            </a:p>
          </p:txBody>
        </p:sp>
        <p:sp>
          <p:nvSpPr>
            <p:cNvPr id="37" name="Прямоугольник 31"/>
            <p:cNvSpPr/>
            <p:nvPr/>
          </p:nvSpPr>
          <p:spPr>
            <a:xfrm>
              <a:off x="1820004" y="6301076"/>
              <a:ext cx="1822380" cy="556948"/>
            </a:xfrm>
            <a:prstGeom prst="rect">
              <a:avLst/>
            </a:prstGeom>
            <a:solidFill>
              <a:srgbClr val="F69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200" baseline="-25000" dirty="0">
                <a:solidFill>
                  <a:srgbClr val="9B44FF"/>
                </a:solidFill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" y="6301076"/>
              <a:ext cx="1822381" cy="556948"/>
            </a:xfrm>
            <a:prstGeom prst="rect">
              <a:avLst/>
            </a:prstGeom>
            <a:solidFill>
              <a:srgbClr val="BC7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200" baseline="-25000" dirty="0">
                <a:solidFill>
                  <a:srgbClr val="9B44FF"/>
                </a:solidFill>
              </a:endParaRPr>
            </a:p>
          </p:txBody>
        </p:sp>
        <p:grpSp>
          <p:nvGrpSpPr>
            <p:cNvPr id="39" name="Группа 65"/>
            <p:cNvGrpSpPr>
              <a:grpSpLocks/>
            </p:cNvGrpSpPr>
            <p:nvPr/>
          </p:nvGrpSpPr>
          <p:grpSpPr bwMode="auto">
            <a:xfrm>
              <a:off x="7215188" y="6301076"/>
              <a:ext cx="1928812" cy="556948"/>
              <a:chOff x="7215188" y="6301076"/>
              <a:chExt cx="1928812" cy="556948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7214631" y="6301076"/>
                <a:ext cx="1823569" cy="556948"/>
              </a:xfrm>
              <a:prstGeom prst="rect">
                <a:avLst/>
              </a:prstGeom>
              <a:solidFill>
                <a:srgbClr val="44C5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3200" baseline="-25000" dirty="0">
                  <a:solidFill>
                    <a:srgbClr val="9B44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7320431" y="6301076"/>
                <a:ext cx="1823569" cy="556948"/>
              </a:xfrm>
              <a:prstGeom prst="rect">
                <a:avLst/>
              </a:prstGeom>
              <a:solidFill>
                <a:srgbClr val="44C5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3200" baseline="-25000" dirty="0">
                  <a:solidFill>
                    <a:srgbClr val="9B44FF"/>
                  </a:solidFill>
                </a:endParaRPr>
              </a:p>
            </p:txBody>
          </p:sp>
        </p:grp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8F10-5629-499B-BF12-F6A02EB810D9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524001" y="233920"/>
            <a:ext cx="8272350" cy="4993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 АУДАРЫҢЫЗДАР!</a:t>
            </a:r>
            <a:endParaRPr lang="ru-RU" sz="2800" b="1" spc="-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5822" y="1289333"/>
            <a:ext cx="909470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ҚР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ғылым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министірілігінің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125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бұйрығына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қыркүйектен бастап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қашықтықтан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оқыту кезінде оқушылардың оқу жетістіктерін бағалауға 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өзгерту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енгізілді: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балдық жүйе енгізіледі;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формативтік бағалау үшін – ең жоғары 10 балл;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 тоқсанда 1 БЖБ және 1ТЖБ өткізіледі. </a:t>
            </a:r>
            <a:endParaRPr lang="kk-K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Жалпы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формативтік бағалаудан -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25%, БЖБ - 25% және ТЖБ - 50% қалыптасады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шылардың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оқу жетістіктерін бағалауға арналған рубрикаторлар ұсынылатын болады;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қашықтықтан оқытуда 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«үй тапсырмасы»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деген ұғым пән бойынша 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«оқу тапсырмалары»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деп ауыстырылады, тапсырмалар сабақ барысында орындалады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kk-K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kk-KZ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«</a:t>
            </a: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Өзін-өзі тану», «Көркем еңбек», «Музыка», «Дене шынықтыру», «Кәсіпкерлік және бизнес негіздері», «Графика және жобалау» оқу пәндері бойынша жиынтық бағалау жүргізілмейді.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1526502">
            <a:off x="9822138" y="619281"/>
            <a:ext cx="2016050" cy="70212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1 </a:t>
            </a:r>
            <a:r>
              <a:rPr lang="ru-RU" dirty="0" err="1" smtClean="0">
                <a:solidFill>
                  <a:srgbClr val="FF0000"/>
                </a:solidFill>
              </a:rPr>
              <a:t>қыркүйек</a:t>
            </a:r>
            <a:r>
              <a:rPr lang="ru-RU" dirty="0" smtClean="0">
                <a:solidFill>
                  <a:srgbClr val="FF0000"/>
                </a:solidFill>
              </a:rPr>
              <a:t> 2020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868519" y="873071"/>
            <a:ext cx="8272350" cy="4993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spc="-5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Критериалды</a:t>
            </a:r>
            <a:r>
              <a:rPr lang="ru-RU" sz="2000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5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журналдағы</a:t>
            </a:r>
            <a:r>
              <a:rPr lang="ru-RU" sz="2000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5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қалыптастырушы</a:t>
            </a:r>
            <a:r>
              <a:rPr lang="ru-RU" sz="2000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5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endParaRPr lang="ru-RU" sz="2000" b="1" spc="-5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36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2929</TotalTime>
  <Words>661</Words>
  <Application>Microsoft Office PowerPoint</Application>
  <PresentationFormat>Произвольный</PresentationFormat>
  <Paragraphs>89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Легкий дым</vt:lpstr>
      <vt:lpstr>Презентация PowerPoint</vt:lpstr>
      <vt:lpstr>Презентация PowerPoint</vt:lpstr>
      <vt:lpstr>Презентация PowerPoint</vt:lpstr>
      <vt:lpstr>ҚАШЫҚТЫҚТАН ОҚЫТЫЛАТЫН САБАҚТЫ ҰЙЫМДАСТЫРУДА АТА – АНАЛАРҒА ЖӘНЕ ОҚУШЫЛАРҒА ҚОЙЫЛАТЫН ТАЛАПТАР </vt:lpstr>
      <vt:lpstr>Презентация PowerPoint</vt:lpstr>
      <vt:lpstr>Презентация PowerPoint</vt:lpstr>
      <vt:lpstr>           Күнделіктегі оқушылар парақшасы</vt:lpstr>
      <vt:lpstr>                 Күнделіктегі ата – аналар парақшасы</vt:lpstr>
      <vt:lpstr>Презентация PowerPoint</vt:lpstr>
      <vt:lpstr>Презентация PowerPoint</vt:lpstr>
      <vt:lpstr>BilimLand.kz сайтындағы Online Mektep порталын пайдалану бойынша  оқушыларға (ата-аналарға) толық нұсқаулық</vt:lpstr>
      <vt:lpstr>Презентация PowerPoint</vt:lpstr>
      <vt:lpstr>Презентация PowerPoint</vt:lpstr>
      <vt:lpstr>Презентация PowerPoint</vt:lpstr>
      <vt:lpstr>Презентация PowerPoint</vt:lpstr>
      <vt:lpstr>Қашықтан оқытуды ұйымдастыру жөнінде ата- аналарға арналған ЖАДЫНАМА «Жас дарын» мектебінің сайтында орналасқан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Aerocool</dc:creator>
  <cp:lastModifiedBy>User</cp:lastModifiedBy>
  <cp:revision>339</cp:revision>
  <cp:lastPrinted>2020-08-11T21:09:09Z</cp:lastPrinted>
  <dcterms:created xsi:type="dcterms:W3CDTF">2020-06-28T16:39:07Z</dcterms:created>
  <dcterms:modified xsi:type="dcterms:W3CDTF">2020-08-27T17:10:14Z</dcterms:modified>
</cp:coreProperties>
</file>