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0"/>
  </p:notesMasterIdLst>
  <p:sldIdLst>
    <p:sldId id="256" r:id="rId2"/>
    <p:sldId id="267" r:id="rId3"/>
    <p:sldId id="269" r:id="rId4"/>
    <p:sldId id="270" r:id="rId5"/>
    <p:sldId id="271" r:id="rId6"/>
    <p:sldId id="272" r:id="rId7"/>
    <p:sldId id="273" r:id="rId8"/>
    <p:sldId id="274" r:id="rId9"/>
  </p:sldIdLst>
  <p:sldSz cx="12192000" cy="6858000"/>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58EEC"/>
    <a:srgbClr val="F9F9F9"/>
    <a:srgbClr val="F8F8FA"/>
    <a:srgbClr val="FDFDFD"/>
    <a:srgbClr val="F3F3F5"/>
    <a:srgbClr val="F2F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78356" autoAdjust="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F68CCE0-A529-444F-B802-DC537DD07A03}" type="datetimeFigureOut">
              <a:rPr lang="ru-RU" smtClean="0"/>
              <a:pPr/>
              <a:t>09.05.2023</a:t>
            </a:fld>
            <a:endParaRPr lang="ru-RU"/>
          </a:p>
        </p:txBody>
      </p:sp>
      <p:sp>
        <p:nvSpPr>
          <p:cNvPr id="4" name="Образ слайда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076451B-7306-47C7-887E-F4AE6251154F}" type="slidenum">
              <a:rPr lang="ru-RU" smtClean="0"/>
              <a:pPr/>
              <a:t>‹#›</a:t>
            </a:fld>
            <a:endParaRPr lang="ru-RU"/>
          </a:p>
        </p:txBody>
      </p:sp>
    </p:spTree>
    <p:extLst>
      <p:ext uri="{BB962C8B-B14F-4D97-AF65-F5344CB8AC3E}">
        <p14:creationId xmlns:p14="http://schemas.microsoft.com/office/powerpoint/2010/main" val="294989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76451B-7306-47C7-887E-F4AE6251154F}" type="slidenum">
              <a:rPr lang="ru-RU" smtClean="0"/>
              <a:pPr/>
              <a:t>2</a:t>
            </a:fld>
            <a:endParaRPr lang="ru-RU"/>
          </a:p>
        </p:txBody>
      </p:sp>
    </p:spTree>
    <p:extLst>
      <p:ext uri="{BB962C8B-B14F-4D97-AF65-F5344CB8AC3E}">
        <p14:creationId xmlns:p14="http://schemas.microsoft.com/office/powerpoint/2010/main" val="2938540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76ED8B90-428E-4305-B9A4-BD7C77EDEDF9}" type="datetime1">
              <a:rPr lang="ru-RU" smtClean="0"/>
              <a:pPr/>
              <a:t>09.05.2023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1948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BF02ED5-7499-4621-8BB9-81FC65AB67D5}" type="datetime1">
              <a:rPr lang="ru-RU" smtClean="0"/>
              <a:pPr/>
              <a:t>09.05.2023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9216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3FD1995-4383-4069-9706-5428E6B67300}" type="datetime1">
              <a:rPr lang="ru-RU" smtClean="0"/>
              <a:pPr/>
              <a:t>09.05.2023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43647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раздела">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10347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21233CF-0C20-445B-9D0D-2B5E7599849C}" type="datetime1">
              <a:rPr lang="ru-RU" smtClean="0"/>
              <a:pPr/>
              <a:t>09.05.2023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15106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E330217-6B6A-4CDA-9ACD-AA79353A2092}" type="datetime1">
              <a:rPr lang="ru-RU" smtClean="0"/>
              <a:pPr/>
              <a:t>09.05.2023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44869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EF74F27-8CE3-4CB1-99F5-82436C54D8ED}" type="datetime1">
              <a:rPr lang="ru-RU" smtClean="0"/>
              <a:pPr/>
              <a:t>09.05.2023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2606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167AD96-0D89-485B-BF83-08336456EC0D}" type="datetime1">
              <a:rPr lang="ru-RU" smtClean="0"/>
              <a:pPr/>
              <a:t>09.05.2023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1767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B48D2E3-7608-42A3-96DF-46F061D1DB80}" type="datetime1">
              <a:rPr lang="ru-RU" smtClean="0"/>
              <a:pPr/>
              <a:t>09.05.2023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024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F6E258-1E84-4636-9B09-C27306ADF1F8}" type="datetime1">
              <a:rPr lang="ru-RU" smtClean="0"/>
              <a:pPr/>
              <a:t>09.05.2023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04615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238B1B-1F17-4A43-BCB9-DBD5DD4B15D1}" type="datetime1">
              <a:rPr lang="ru-RU" smtClean="0"/>
              <a:pPr/>
              <a:t>09.05.2023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85849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3FFFE20-EAFC-4C4D-898D-351AAC3B7ED2}" type="datetime1">
              <a:rPr lang="ru-RU" smtClean="0"/>
              <a:pPr/>
              <a:t>09.05.2023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42516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3F3F5"/>
            </a:gs>
            <a:gs pos="83000">
              <a:srgbClr val="F8F8FA"/>
            </a:gs>
            <a:gs pos="66000">
              <a:srgbClr val="FDFDFD"/>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E009-D897-4928-9970-A2D914E9FD5B}" type="datetime1">
              <a:rPr lang="ru-RU" smtClean="0"/>
              <a:pPr/>
              <a:t>09.05.2023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F56B3-D867-4247-9738-902390D54D2C}" type="slidenum">
              <a:rPr lang="ru-RU" smtClean="0"/>
              <a:pPr/>
              <a:t>‹#›</a:t>
            </a:fld>
            <a:endParaRPr lang="ru-RU"/>
          </a:p>
        </p:txBody>
      </p:sp>
    </p:spTree>
    <p:extLst>
      <p:ext uri="{BB962C8B-B14F-4D97-AF65-F5344CB8AC3E}">
        <p14:creationId xmlns:p14="http://schemas.microsoft.com/office/powerpoint/2010/main" val="1452347706"/>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64" r="-1"/>
          <a:stretch/>
        </p:blipFill>
        <p:spPr bwMode="auto">
          <a:xfrm rot="10800000">
            <a:off x="-15500" y="0"/>
            <a:ext cx="6093071" cy="6858003"/>
          </a:xfrm>
          <a:prstGeom prst="rect">
            <a:avLst/>
          </a:prstGeom>
          <a:gradFill>
            <a:gsLst>
              <a:gs pos="43000">
                <a:srgbClr val="FFFFFF"/>
              </a:gs>
              <a:gs pos="100000">
                <a:srgbClr val="FFFFFF"/>
              </a:gs>
            </a:gsLst>
            <a:lin ang="0" scaled="1"/>
          </a:gradFill>
        </p:spPr>
      </p:pic>
      <p:sp>
        <p:nvSpPr>
          <p:cNvPr id="5" name="Shape 10255"/>
          <p:cNvSpPr/>
          <p:nvPr/>
        </p:nvSpPr>
        <p:spPr>
          <a:xfrm>
            <a:off x="2110154" y="178163"/>
            <a:ext cx="5883520" cy="684773"/>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ҚАЗАҚСТАН РЕСПУБЛИКАСЫ </a:t>
            </a:r>
          </a:p>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ОҚУ-АҒАРТУ МИНИСТРЛІГІ</a:t>
            </a:r>
            <a:endParaRPr lang="ru-RU" altLang="ru-RU" sz="2000" b="1" dirty="0">
              <a:solidFill>
                <a:srgbClr val="002060"/>
              </a:solidFill>
              <a:latin typeface="Arial" panose="020B0604020202020204" pitchFamily="34" charset="0"/>
              <a:cs typeface="Arial" panose="020B0604020202020204" pitchFamily="34" charset="0"/>
            </a:endParaRPr>
          </a:p>
        </p:txBody>
      </p:sp>
      <p:pic>
        <p:nvPicPr>
          <p:cNvPr id="1028" name="Picture 4"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4831" b="100000" l="61342" r="100000">
                        <a14:foregroundMark x1="64058" y1="98871" x2="62141" y2="99774"/>
                      </a14:backgroundRemoval>
                    </a14:imgEffect>
                  </a14:imgLayer>
                </a14:imgProps>
              </a:ext>
              <a:ext uri="{28A0092B-C50C-407E-A947-70E740481C1C}">
                <a14:useLocalDpi xmlns:a14="http://schemas.microsoft.com/office/drawing/2010/main" val="0"/>
              </a:ext>
            </a:extLst>
          </a:blip>
          <a:srcRect l="59173" t="25058"/>
          <a:stretch/>
        </p:blipFill>
        <p:spPr bwMode="auto">
          <a:xfrm rot="16200000">
            <a:off x="9066703" y="-1445355"/>
            <a:ext cx="1679945" cy="4570651"/>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1584102" y="1679943"/>
            <a:ext cx="9569002" cy="4955203"/>
          </a:xfrm>
          <a:prstGeom prst="rect">
            <a:avLst/>
          </a:prstGeom>
        </p:spPr>
        <p:txBody>
          <a:bodyPr wrap="square">
            <a:spAutoFit/>
          </a:bodyPr>
          <a:lstStyle/>
          <a:p>
            <a:pPr algn="ctr"/>
            <a:r>
              <a:rPr lang="kk-KZ" sz="3600" b="1" dirty="0">
                <a:latin typeface="Times New Roman" panose="02020603050405020304" pitchFamily="18" charset="0"/>
                <a:cs typeface="Times New Roman" panose="02020603050405020304" pitchFamily="18" charset="0"/>
              </a:rPr>
              <a:t>Бастауыш, негізгі орта, жалпы орта білімнің білім беретін оқу бағдарламаларын іске асыратын білім беру ұйымдарындағы білім алушылардың үлгеріміне ағымдық бақылаудың, оларды аралық және қорытынды аттестаттау жүргізудің үлгі қағидалары</a:t>
            </a:r>
            <a:endParaRPr lang="ru-RU" sz="3600" dirty="0">
              <a:latin typeface="Times New Roman" panose="02020603050405020304" pitchFamily="18" charset="0"/>
              <a:cs typeface="Times New Roman" panose="02020603050405020304" pitchFamily="18" charset="0"/>
            </a:endParaRPr>
          </a:p>
          <a:p>
            <a:pPr algn="ctr"/>
            <a:r>
              <a:rPr lang="kk-KZ" sz="1600" dirty="0">
                <a:latin typeface="Times New Roman" panose="02020603050405020304" pitchFamily="18" charset="0"/>
                <a:cs typeface="Times New Roman" panose="02020603050405020304" pitchFamily="18" charset="0"/>
              </a:rPr>
              <a:t>Қазақстан Республикасы</a:t>
            </a:r>
            <a:br>
              <a:rPr lang="kk-KZ" sz="1600" dirty="0">
                <a:latin typeface="Times New Roman" panose="02020603050405020304" pitchFamily="18" charset="0"/>
                <a:cs typeface="Times New Roman" panose="02020603050405020304" pitchFamily="18" charset="0"/>
              </a:rPr>
            </a:br>
            <a:r>
              <a:rPr lang="kk-KZ" sz="1600" dirty="0">
                <a:latin typeface="Times New Roman" panose="02020603050405020304" pitchFamily="18" charset="0"/>
                <a:cs typeface="Times New Roman" panose="02020603050405020304" pitchFamily="18" charset="0"/>
              </a:rPr>
              <a:t>Білім және ғылым министрінің</a:t>
            </a:r>
            <a:br>
              <a:rPr lang="kk-KZ" sz="1600" dirty="0">
                <a:latin typeface="Times New Roman" panose="02020603050405020304" pitchFamily="18" charset="0"/>
                <a:cs typeface="Times New Roman" panose="02020603050405020304" pitchFamily="18" charset="0"/>
              </a:rPr>
            </a:br>
            <a:r>
              <a:rPr lang="kk-KZ" sz="1600" dirty="0">
                <a:latin typeface="Times New Roman" panose="02020603050405020304" pitchFamily="18" charset="0"/>
                <a:cs typeface="Times New Roman" panose="02020603050405020304" pitchFamily="18" charset="0"/>
              </a:rPr>
              <a:t>2008 жылғы 18 наурыздағы</a:t>
            </a:r>
            <a:br>
              <a:rPr lang="kk-KZ" sz="1600" dirty="0">
                <a:latin typeface="Times New Roman" panose="02020603050405020304" pitchFamily="18" charset="0"/>
                <a:cs typeface="Times New Roman" panose="02020603050405020304" pitchFamily="18" charset="0"/>
              </a:rPr>
            </a:br>
            <a:r>
              <a:rPr lang="kk-KZ" sz="1600" dirty="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125 бұйрығына енгізілген өзгерістер</a:t>
            </a:r>
            <a:endParaRPr lang="kk-KZ" sz="3600" b="1" spc="110" dirty="0">
              <a:solidFill>
                <a:srgbClr val="002060"/>
              </a:solidFill>
              <a:latin typeface="Times New Roman" panose="02020603050405020304" pitchFamily="18" charset="0"/>
              <a:cs typeface="Times New Roman" panose="02020603050405020304" pitchFamily="18" charset="0"/>
            </a:endParaRPr>
          </a:p>
        </p:txBody>
      </p:sp>
      <p:pic>
        <p:nvPicPr>
          <p:cNvPr id="2"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91" t="984" r="-277" b="543"/>
          <a:stretch/>
        </p:blipFill>
        <p:spPr bwMode="auto">
          <a:xfrm>
            <a:off x="670843" y="275943"/>
            <a:ext cx="1439311" cy="1420375"/>
          </a:xfrm>
          <a:prstGeom prst="ellipse">
            <a:avLst/>
          </a:prstGeom>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Таблица 2"/>
          <p:cNvGraphicFramePr>
            <a:graphicFrameLocks noGrp="1"/>
          </p:cNvGraphicFramePr>
          <p:nvPr>
            <p:extLst>
              <p:ext uri="{D42A27DB-BD31-4B8C-83A1-F6EECF244321}">
                <p14:modId xmlns:p14="http://schemas.microsoft.com/office/powerpoint/2010/main" val="3867589560"/>
              </p:ext>
            </p:extLst>
          </p:nvPr>
        </p:nvGraphicFramePr>
        <p:xfrm>
          <a:off x="7173533" y="538078"/>
          <a:ext cx="2874810" cy="1158240"/>
        </p:xfrm>
        <a:graphic>
          <a:graphicData uri="http://schemas.openxmlformats.org/drawingml/2006/table">
            <a:tbl>
              <a:tblPr firstRow="1" firstCol="1" bandRow="1">
                <a:tableStyleId>{5C22544A-7EE6-4342-B048-85BDC9FD1C3A}</a:tableStyleId>
              </a:tblPr>
              <a:tblGrid>
                <a:gridCol w="2874810"/>
              </a:tblGrid>
              <a:tr h="783209">
                <a:tc>
                  <a:txBody>
                    <a:bodyPr/>
                    <a:lstStyle/>
                    <a:p>
                      <a:pPr marL="158750">
                        <a:spcAft>
                          <a:spcPts val="0"/>
                        </a:spcAft>
                      </a:pPr>
                      <a:r>
                        <a:rPr lang="ru-RU" sz="1600" dirty="0" err="1">
                          <a:solidFill>
                            <a:schemeClr val="tx1"/>
                          </a:solidFill>
                          <a:effectLst/>
                          <a:latin typeface="Times New Roman" panose="02020603050405020304" pitchFamily="18" charset="0"/>
                          <a:cs typeface="Times New Roman" panose="02020603050405020304" pitchFamily="18" charset="0"/>
                        </a:rPr>
                        <a:t>Қазақстан</a:t>
                      </a:r>
                      <a:r>
                        <a:rPr lang="ru-RU" sz="1600" dirty="0">
                          <a:solidFill>
                            <a:schemeClr val="tx1"/>
                          </a:solidFill>
                          <a:effectLst/>
                          <a:latin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cs typeface="Times New Roman" panose="02020603050405020304" pitchFamily="18" charset="0"/>
                        </a:rPr>
                        <a:t>Республикасы</a:t>
                      </a:r>
                      <a:r>
                        <a:rPr lang="ru-RU" sz="1600" dirty="0">
                          <a:solidFill>
                            <a:schemeClr val="tx1"/>
                          </a:solidFill>
                          <a:effectLst/>
                          <a:latin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cs typeface="Times New Roman" panose="02020603050405020304" pitchFamily="18" charset="0"/>
                        </a:rPr>
                        <a:t>Оқу-ағарту</a:t>
                      </a:r>
                      <a:r>
                        <a:rPr lang="ru-RU" sz="1600" dirty="0">
                          <a:solidFill>
                            <a:schemeClr val="tx1"/>
                          </a:solidFill>
                          <a:effectLst/>
                          <a:latin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cs typeface="Times New Roman" panose="02020603050405020304" pitchFamily="18" charset="0"/>
                        </a:rPr>
                        <a:t>министрі</a:t>
                      </a:r>
                      <a:endParaRPr lang="ru-RU" sz="1600" dirty="0">
                        <a:solidFill>
                          <a:schemeClr val="tx1"/>
                        </a:solidFill>
                        <a:effectLst/>
                        <a:latin typeface="Times New Roman" panose="02020603050405020304" pitchFamily="18" charset="0"/>
                        <a:cs typeface="Times New Roman" panose="02020603050405020304" pitchFamily="18" charset="0"/>
                      </a:endParaRPr>
                    </a:p>
                    <a:p>
                      <a:pPr marL="158750">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2023 </a:t>
                      </a:r>
                      <a:r>
                        <a:rPr lang="ru-RU" sz="1600" dirty="0" err="1">
                          <a:solidFill>
                            <a:schemeClr val="tx1"/>
                          </a:solidFill>
                          <a:effectLst/>
                          <a:latin typeface="Times New Roman" panose="02020603050405020304" pitchFamily="18" charset="0"/>
                          <a:cs typeface="Times New Roman" panose="02020603050405020304" pitchFamily="18" charset="0"/>
                        </a:rPr>
                        <a:t>жылғы</a:t>
                      </a:r>
                      <a:r>
                        <a:rPr lang="ru-RU" sz="1600" dirty="0">
                          <a:solidFill>
                            <a:schemeClr val="tx1"/>
                          </a:solidFill>
                          <a:effectLst/>
                          <a:latin typeface="Times New Roman" panose="02020603050405020304" pitchFamily="18" charset="0"/>
                          <a:cs typeface="Times New Roman" panose="02020603050405020304" pitchFamily="18" charset="0"/>
                        </a:rPr>
                        <a:t> 13 </a:t>
                      </a:r>
                      <a:r>
                        <a:rPr lang="ru-RU" sz="1600" dirty="0" err="1">
                          <a:solidFill>
                            <a:schemeClr val="tx1"/>
                          </a:solidFill>
                          <a:effectLst/>
                          <a:latin typeface="Times New Roman" panose="02020603050405020304" pitchFamily="18" charset="0"/>
                          <a:cs typeface="Times New Roman" panose="02020603050405020304" pitchFamily="18" charset="0"/>
                        </a:rPr>
                        <a:t>сәуірдегі</a:t>
                      </a:r>
                      <a:endParaRPr lang="ru-RU" sz="1600" dirty="0">
                        <a:solidFill>
                          <a:schemeClr val="tx1"/>
                        </a:solidFill>
                        <a:effectLst/>
                        <a:latin typeface="Times New Roman" panose="02020603050405020304" pitchFamily="18" charset="0"/>
                        <a:cs typeface="Times New Roman" panose="02020603050405020304" pitchFamily="18" charset="0"/>
                      </a:endParaRPr>
                    </a:p>
                    <a:p>
                      <a:pPr marL="158750">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 </a:t>
                      </a:r>
                      <a:r>
                        <a:rPr lang="ru-RU" sz="1600" dirty="0" smtClean="0">
                          <a:solidFill>
                            <a:schemeClr val="tx1"/>
                          </a:solidFill>
                          <a:effectLst/>
                          <a:latin typeface="Times New Roman" panose="02020603050405020304" pitchFamily="18" charset="0"/>
                          <a:cs typeface="Times New Roman" panose="02020603050405020304" pitchFamily="18" charset="0"/>
                        </a:rPr>
                        <a:t>96 б</a:t>
                      </a:r>
                      <a:r>
                        <a:rPr lang="kk-KZ" sz="1600" dirty="0" smtClean="0">
                          <a:solidFill>
                            <a:schemeClr val="tx1"/>
                          </a:solidFill>
                          <a:effectLst/>
                          <a:latin typeface="Times New Roman" panose="02020603050405020304" pitchFamily="18" charset="0"/>
                          <a:cs typeface="Times New Roman" panose="02020603050405020304" pitchFamily="18" charset="0"/>
                        </a:rPr>
                        <a:t>ұйрығы</a:t>
                      </a:r>
                      <a:endParaRPr lang="ru-RU"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bg1"/>
                    </a:solidFill>
                  </a:tcPr>
                </a:tc>
              </a:tr>
              <a:tr h="112825">
                <a:tc>
                  <a:txBody>
                    <a:bodyPr/>
                    <a:lstStyle/>
                    <a:p>
                      <a:pPr>
                        <a:spcAft>
                          <a:spcPts val="0"/>
                        </a:spcAft>
                      </a:pP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bg1"/>
                    </a:solidFill>
                  </a:tcPr>
                </a:tc>
              </a:tr>
            </a:tbl>
          </a:graphicData>
        </a:graphic>
      </p:graphicFrame>
    </p:spTree>
    <p:extLst>
      <p:ext uri="{BB962C8B-B14F-4D97-AF65-F5344CB8AC3E}">
        <p14:creationId xmlns:p14="http://schemas.microsoft.com/office/powerpoint/2010/main" val="3982669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p:cNvCxnSpPr/>
          <p:nvPr/>
        </p:nvCxnSpPr>
        <p:spPr>
          <a:xfrm flipV="1">
            <a:off x="2019300" y="847725"/>
            <a:ext cx="9944100" cy="9525"/>
          </a:xfrm>
          <a:prstGeom prst="line">
            <a:avLst/>
          </a:prstGeom>
          <a:ln w="38100">
            <a:solidFill>
              <a:srgbClr val="058EEC"/>
            </a:solidFill>
          </a:ln>
        </p:spPr>
        <p:style>
          <a:lnRef idx="1">
            <a:schemeClr val="accent1"/>
          </a:lnRef>
          <a:fillRef idx="0">
            <a:schemeClr val="accent1"/>
          </a:fillRef>
          <a:effectRef idx="0">
            <a:schemeClr val="accent1"/>
          </a:effectRef>
          <a:fontRef idx="minor">
            <a:schemeClr val="tx1"/>
          </a:fontRef>
        </p:style>
      </p:cxnSp>
      <p:pic>
        <p:nvPicPr>
          <p:cNvPr id="2050"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247212" y="-1225459"/>
            <a:ext cx="1556797" cy="4029529"/>
          </a:xfrm>
          <a:prstGeom prst="rect">
            <a:avLst/>
          </a:prstGeom>
          <a:noFill/>
          <a:extLst>
            <a:ext uri="{909E8E84-426E-40DD-AFC4-6F175D3DCCD1}">
              <a14:hiddenFill xmlns:a14="http://schemas.microsoft.com/office/drawing/2010/main">
                <a:solidFill>
                  <a:srgbClr val="FFFFFF"/>
                </a:solidFill>
              </a14:hiddenFill>
            </a:ext>
          </a:extLst>
        </p:spPr>
      </p:pic>
      <p:sp>
        <p:nvSpPr>
          <p:cNvPr id="31" name="Номер слайда 30"/>
          <p:cNvSpPr>
            <a:spLocks noGrp="1"/>
          </p:cNvSpPr>
          <p:nvPr>
            <p:ph type="sldNum" sz="quarter" idx="12"/>
          </p:nvPr>
        </p:nvSpPr>
        <p:spPr>
          <a:xfrm>
            <a:off x="11963400" y="6492875"/>
            <a:ext cx="228600" cy="365125"/>
          </a:xfrm>
        </p:spPr>
        <p:txBody>
          <a:bodyPr/>
          <a:lstStyle/>
          <a:p>
            <a:fld id="{F27F56B3-D867-4247-9738-902390D54D2C}" type="slidenum">
              <a:rPr lang="ru-RU" smtClean="0"/>
              <a:pPr/>
              <a:t>2</a:t>
            </a:fld>
            <a:endParaRPr lang="ru-RU" dirty="0"/>
          </a:p>
        </p:txBody>
      </p:sp>
      <p:sp>
        <p:nvSpPr>
          <p:cNvPr id="2056" name="AutoShape 8" descr="Видеонаблюдение Видеонаблюдение Беспроводная камера видеонаблюдения,  веб-камера, угол, электроника, транспортное средство png | PNG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Прямоугольник 5"/>
          <p:cNvSpPr/>
          <p:nvPr/>
        </p:nvSpPr>
        <p:spPr>
          <a:xfrm>
            <a:off x="307975" y="1322160"/>
            <a:ext cx="2963119" cy="3293209"/>
          </a:xfrm>
          <a:prstGeom prst="rect">
            <a:avLst/>
          </a:prstGeom>
        </p:spPr>
        <p:txBody>
          <a:bodyPr wrap="square">
            <a:spAutoFit/>
          </a:bodyPr>
          <a:lstStyle/>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chemeClr val="accent1">
                  <a:lumMod val="50000"/>
                </a:schemeClr>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p:txBody>
      </p:sp>
      <p:sp>
        <p:nvSpPr>
          <p:cNvPr id="2" name="Прямоугольник 1"/>
          <p:cNvSpPr/>
          <p:nvPr/>
        </p:nvSpPr>
        <p:spPr>
          <a:xfrm>
            <a:off x="1249251" y="1048177"/>
            <a:ext cx="9594760" cy="5078313"/>
          </a:xfrm>
          <a:prstGeom prst="rect">
            <a:avLst/>
          </a:prstGeom>
        </p:spPr>
        <p:txBody>
          <a:bodyPr wrap="square">
            <a:spAutoFit/>
          </a:bodyPr>
          <a:lstStyle/>
          <a:p>
            <a:r>
              <a:rPr lang="kk-KZ" sz="3600" dirty="0">
                <a:latin typeface="Times New Roman" panose="02020603050405020304" pitchFamily="18" charset="0"/>
                <a:cs typeface="Times New Roman" panose="02020603050405020304" pitchFamily="18" charset="0"/>
              </a:rPr>
              <a:t>9. Сабақта БЖБ орындау үшін өткізу нысаны (бақылау, практикалық немесе шығармашылық жұмыс, жоба, эссе, диктант, мазмұндама, шығарма, тестілеу және басқалар) мен уақытын педагог дербес айқындайды.</a:t>
            </a:r>
            <a:endParaRPr lang="ru-RU" sz="3600" dirty="0">
              <a:latin typeface="Times New Roman" panose="02020603050405020304" pitchFamily="18" charset="0"/>
              <a:cs typeface="Times New Roman" panose="02020603050405020304" pitchFamily="18" charset="0"/>
            </a:endParaRPr>
          </a:p>
          <a:p>
            <a:r>
              <a:rPr lang="kk-KZ" sz="3600" b="1" dirty="0">
                <a:latin typeface="Times New Roman" panose="02020603050405020304" pitchFamily="18" charset="0"/>
                <a:cs typeface="Times New Roman" panose="02020603050405020304" pitchFamily="18" charset="0"/>
              </a:rPr>
              <a:t>БЖБ үшін максималды балл 1-4 сыныптарда кемінде 7 және 15 балдан артық емес, 5-11 (12) сыныптарда кемінде 7 және 20 балдан артық емес болуы керек.</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11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4" y="-795143"/>
            <a:ext cx="983484" cy="2545597"/>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40913" y="1090188"/>
            <a:ext cx="9787943" cy="2862322"/>
          </a:xfrm>
          <a:prstGeom prst="rect">
            <a:avLst/>
          </a:prstGeom>
        </p:spPr>
        <p:txBody>
          <a:bodyPr wrap="square">
            <a:spAutoFit/>
          </a:bodyPr>
          <a:lstStyle/>
          <a:p>
            <a:r>
              <a:rPr lang="kk-KZ" sz="3600" dirty="0">
                <a:latin typeface="Times New Roman" panose="02020603050405020304" pitchFamily="18" charset="0"/>
                <a:cs typeface="Times New Roman" panose="02020603050405020304" pitchFamily="18" charset="0"/>
              </a:rPr>
              <a:t>11. Аптасына 1 сағат оқу жүктемесі кезінде БЖБ қажет болған жағдайда бөлімдерді біріктіре отырып тоқсанына екі реттен артық жүргізілмейді, қорытынды баға жартыжылдыққа қойылады.</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868340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182857" y="-1182858"/>
            <a:ext cx="1489420" cy="385513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94703" y="744709"/>
            <a:ext cx="10509161" cy="5016758"/>
          </a:xfrm>
          <a:prstGeom prst="rect">
            <a:avLst/>
          </a:prstGeom>
        </p:spPr>
        <p:txBody>
          <a:bodyPr wrap="square">
            <a:spAutoFit/>
          </a:bodyPr>
          <a:lstStyle/>
          <a:p>
            <a:r>
              <a:rPr lang="kk-KZ" sz="3200" dirty="0" smtClean="0">
                <a:latin typeface="Times New Roman" panose="02020603050405020304" pitchFamily="18" charset="0"/>
                <a:cs typeface="Times New Roman" panose="02020603050405020304" pitchFamily="18" charset="0"/>
              </a:rPr>
              <a:t>12. </a:t>
            </a:r>
            <a:r>
              <a:rPr lang="kk-KZ" sz="3200" b="1" dirty="0" smtClean="0">
                <a:latin typeface="Times New Roman" panose="02020603050405020304" pitchFamily="18" charset="0"/>
                <a:cs typeface="Times New Roman" panose="02020603050405020304" pitchFamily="18" charset="0"/>
              </a:rPr>
              <a:t>БЖБ </a:t>
            </a:r>
            <a:r>
              <a:rPr lang="kk-KZ" sz="3200" b="1" dirty="0">
                <a:latin typeface="Times New Roman" panose="02020603050405020304" pitchFamily="18" charset="0"/>
                <a:cs typeface="Times New Roman" panose="02020603050405020304" pitchFamily="18" charset="0"/>
              </a:rPr>
              <a:t>тоқсанына үш реттен артық өткізілмейді</a:t>
            </a:r>
            <a:r>
              <a:rPr lang="kk-KZ" sz="3200" dirty="0">
                <a:latin typeface="Times New Roman" panose="02020603050405020304" pitchFamily="18" charset="0"/>
                <a:cs typeface="Times New Roman" panose="02020603050405020304" pitchFamily="18" charset="0"/>
              </a:rPr>
              <a:t>. Бөлімдер/ортақ тақырыптар тоқсанына төрт және одан да көп бөлімдерді/ортақ тақырыптарды оқып-зерделеген жағдайда тақырыптардың ерекшеліктерін және оқыту мақсаттарының санын ескере отырып біріктіріледі. Оны екі кезеңде өткізуге болады.</a:t>
            </a:r>
            <a:endParaRPr lang="ru-RU" sz="3200" dirty="0">
              <a:latin typeface="Times New Roman" panose="02020603050405020304" pitchFamily="18" charset="0"/>
              <a:cs typeface="Times New Roman" panose="02020603050405020304" pitchFamily="18" charset="0"/>
            </a:endParaRPr>
          </a:p>
          <a:p>
            <a:r>
              <a:rPr lang="kk-KZ" sz="3200" dirty="0">
                <a:latin typeface="Times New Roman" panose="02020603050405020304" pitchFamily="18" charset="0"/>
                <a:cs typeface="Times New Roman" panose="02020603050405020304" pitchFamily="18" charset="0"/>
              </a:rPr>
              <a:t>13. Оқу пәндерінің күрделілік деңгейін есепке ала отырып, </a:t>
            </a:r>
            <a:r>
              <a:rPr lang="kk-KZ" sz="3200" b="1" dirty="0">
                <a:latin typeface="Times New Roman" panose="02020603050405020304" pitchFamily="18" charset="0"/>
                <a:cs typeface="Times New Roman" panose="02020603050405020304" pitchFamily="18" charset="0"/>
              </a:rPr>
              <a:t>бір күнде үштен артық ТЖБ өткізуге болмайды</a:t>
            </a:r>
            <a:r>
              <a:rPr lang="kk-KZ" sz="3200" dirty="0">
                <a:latin typeface="Times New Roman" panose="02020603050405020304" pitchFamily="18" charset="0"/>
                <a:cs typeface="Times New Roman" panose="02020603050405020304" pitchFamily="18" charset="0"/>
              </a:rPr>
              <a:t>. ТЖБ тоқсан аяқталатын соңғы күні өткізілмейді. Бір оқу пәні бойынша БЖБ мен ТЖБ бір күнде өткізілмейді.</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04707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4" name="Прямоугольник 3"/>
          <p:cNvSpPr/>
          <p:nvPr/>
        </p:nvSpPr>
        <p:spPr>
          <a:xfrm>
            <a:off x="489397" y="845490"/>
            <a:ext cx="9981127" cy="4154984"/>
          </a:xfrm>
          <a:prstGeom prst="rect">
            <a:avLst/>
          </a:prstGeom>
        </p:spPr>
        <p:txBody>
          <a:bodyPr wrap="square">
            <a:spAutoFit/>
          </a:bodyPr>
          <a:lstStyle/>
          <a:p>
            <a:r>
              <a:rPr lang="kk-KZ" sz="4400" dirty="0">
                <a:latin typeface="Times New Roman" panose="02020603050405020304" pitchFamily="18" charset="0"/>
                <a:cs typeface="Times New Roman" panose="02020603050405020304" pitchFamily="18" charset="0"/>
              </a:rPr>
              <a:t>Вариативті компонент сағатының есебінен таңдалған </a:t>
            </a:r>
            <a:r>
              <a:rPr lang="kk-KZ" sz="4400" dirty="0" smtClean="0">
                <a:latin typeface="Times New Roman" panose="02020603050405020304" pitchFamily="18" charset="0"/>
                <a:cs typeface="Times New Roman" panose="02020603050405020304" pitchFamily="18" charset="0"/>
              </a:rPr>
              <a:t>оқу </a:t>
            </a:r>
            <a:r>
              <a:rPr lang="kk-KZ" sz="4400" dirty="0">
                <a:latin typeface="Times New Roman" panose="02020603050405020304" pitchFamily="18" charset="0"/>
                <a:cs typeface="Times New Roman" panose="02020603050405020304" pitchFamily="18" charset="0"/>
              </a:rPr>
              <a:t>пәндері бойынша жиынтық бағалау өткізілмейді, оқу жылының соңында «есептелінді» («есептелінген жоқ») деген белгі жазылады.</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828116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9555" y="634545"/>
            <a:ext cx="9453093" cy="4401205"/>
          </a:xfrm>
          <a:prstGeom prst="rect">
            <a:avLst/>
          </a:prstGeom>
        </p:spPr>
        <p:txBody>
          <a:bodyPr wrap="square">
            <a:spAutoFit/>
          </a:bodyPr>
          <a:lstStyle/>
          <a:p>
            <a:r>
              <a:rPr lang="kk-KZ" sz="4000" dirty="0">
                <a:latin typeface="Times New Roman" panose="02020603050405020304" pitchFamily="18" charset="0"/>
                <a:cs typeface="Times New Roman" panose="02020603050405020304" pitchFamily="18" charset="0"/>
              </a:rPr>
              <a:t>21. ТЖБ өткізер алдында педагогтердің </a:t>
            </a:r>
            <a:r>
              <a:rPr lang="kk-KZ" sz="4000" b="1" dirty="0">
                <a:latin typeface="Times New Roman" panose="02020603050405020304" pitchFamily="18" charset="0"/>
                <a:cs typeface="Times New Roman" panose="02020603050405020304" pitchFamily="18" charset="0"/>
              </a:rPr>
              <a:t>әдістемелік бірлестігінің отырысында </a:t>
            </a:r>
            <a:r>
              <a:rPr lang="kk-KZ" sz="4000" dirty="0">
                <a:latin typeface="Times New Roman" panose="02020603050405020304" pitchFamily="18" charset="0"/>
                <a:cs typeface="Times New Roman" panose="02020603050405020304" pitchFamily="18" charset="0"/>
              </a:rPr>
              <a:t>тапсырмалардың оқу мақсаттарына сәйкестігін, тапсырмалар көлемін, тапсырмаларды орындауға арналған нұсқаулықтарды, орындау уақытын талқылайды.</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18458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6164" y="546107"/>
            <a:ext cx="11273306" cy="3046988"/>
          </a:xfrm>
          <a:prstGeom prst="rect">
            <a:avLst/>
          </a:prstGeom>
        </p:spPr>
        <p:txBody>
          <a:bodyPr wrap="square">
            <a:spAutoFit/>
          </a:bodyPr>
          <a:lstStyle/>
          <a:p>
            <a:r>
              <a:rPr lang="kk-KZ" sz="4800" dirty="0">
                <a:latin typeface="Times New Roman" panose="02020603050405020304" pitchFamily="18" charset="0"/>
                <a:cs typeface="Times New Roman" panose="02020603050405020304" pitchFamily="18" charset="0"/>
              </a:rPr>
              <a:t>25. Ағымдағы жылғы білім алушылардың жазбаша жиынтық жұмыстары мектепте сол оқу жылы аяқталғанға дейін сақталады.</a:t>
            </a: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826738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68646" y="219261"/>
            <a:ext cx="9572165" cy="461665"/>
          </a:xfrm>
          <a:prstGeom prst="rect">
            <a:avLst/>
          </a:prstGeom>
        </p:spPr>
        <p:txBody>
          <a:bodyPr wrap="square">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2023-2024 оқу жылынан бастап ҚАЗАҚ ТІЛІНЕН емтихан өтеді</a:t>
            </a:r>
            <a:endParaRPr lang="ru-RU" sz="2400" b="1" dirty="0">
              <a:solidFill>
                <a:srgbClr val="002060"/>
              </a:solidFill>
              <a:latin typeface="Arial" panose="020B0604020202020204" pitchFamily="34" charset="0"/>
              <a:cs typeface="Arial" panose="020B0604020202020204" pitchFamily="34" charset="0"/>
            </a:endParaRPr>
          </a:p>
        </p:txBody>
      </p:sp>
      <p:sp>
        <p:nvSpPr>
          <p:cNvPr id="3" name="Прямоугольник 2"/>
          <p:cNvSpPr/>
          <p:nvPr/>
        </p:nvSpPr>
        <p:spPr>
          <a:xfrm>
            <a:off x="428535" y="2057842"/>
            <a:ext cx="6096000" cy="2862322"/>
          </a:xfrm>
          <a:prstGeom prst="rect">
            <a:avLst/>
          </a:prstGeom>
        </p:spPr>
        <p:txBody>
          <a:bodyPr>
            <a:spAutoFit/>
          </a:bodyPr>
          <a:lstStyle/>
          <a:p>
            <a:pPr indent="450215" algn="just">
              <a:spcAft>
                <a:spcPts val="0"/>
              </a:spcAft>
            </a:pPr>
            <a:r>
              <a:rPr lang="kk-KZ" dirty="0">
                <a:solidFill>
                  <a:srgbClr val="002060"/>
                </a:solidFill>
                <a:latin typeface="Arial" panose="020B0604020202020204" pitchFamily="34" charset="0"/>
                <a:ea typeface="Times New Roman" panose="02020603050405020304" pitchFamily="18" charset="0"/>
                <a:cs typeface="Arial" panose="020B0604020202020204" pitchFamily="34" charset="0"/>
              </a:rPr>
              <a:t>Қазақ тілі бойынша емтихан білім алушылардың бағдарламалар мазмұнын меңгеруін бағалау мақсатында негізгі орта (5-8 сыныптар), жалпы орта (10 сынып) деңгейінде академиялық жыл аяқталған кезде қазақ тілінде оқытатын мектептерде «Қазақ тілі» пәні бойынша және қазақ тілінен басқа тілде оқытатын мектептерде «Қазақ тілі мен әдебиеті» пәні бойынша МЖМБС-қа (тыңдалым (тыңдау), айтылым, оқылым, жазылым) сәйкес жазбаша және ауызша нысанда өткізіледі.</a:t>
            </a:r>
            <a:endParaRPr lang="ru-RU" sz="1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Прямая соединительная линия 3"/>
          <p:cNvCxnSpPr/>
          <p:nvPr/>
        </p:nvCxnSpPr>
        <p:spPr>
          <a:xfrm>
            <a:off x="6734485" y="1007734"/>
            <a:ext cx="6557" cy="5264071"/>
          </a:xfrm>
          <a:prstGeom prst="line">
            <a:avLst/>
          </a:prstGeom>
          <a:ln>
            <a:solidFill>
              <a:srgbClr val="254375"/>
            </a:solidFill>
            <a:prstDash val="sysDash"/>
          </a:ln>
        </p:spPr>
        <p:style>
          <a:lnRef idx="1">
            <a:schemeClr val="accent1"/>
          </a:lnRef>
          <a:fillRef idx="0">
            <a:schemeClr val="accent1"/>
          </a:fillRef>
          <a:effectRef idx="0">
            <a:schemeClr val="accent1"/>
          </a:effectRef>
          <a:fontRef idx="minor">
            <a:schemeClr val="tx1"/>
          </a:fontRef>
        </p:style>
      </p:cxnSp>
      <p:sp>
        <p:nvSpPr>
          <p:cNvPr id="5" name="Прямоугольник 4"/>
          <p:cNvSpPr/>
          <p:nvPr/>
        </p:nvSpPr>
        <p:spPr>
          <a:xfrm>
            <a:off x="7155713" y="1159196"/>
            <a:ext cx="4455040" cy="2031325"/>
          </a:xfrm>
          <a:prstGeom prst="rect">
            <a:avLst/>
          </a:prstGeom>
        </p:spPr>
        <p:txBody>
          <a:bodyPr wrap="square">
            <a:spAutoFit/>
          </a:bodyPr>
          <a:lstStyle/>
          <a:p>
            <a:pPr indent="288290" algn="just">
              <a:spcAft>
                <a:spcPts val="0"/>
              </a:spcAft>
            </a:pP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өткізу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уақыты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педагогикалық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кеңесімен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айқындалады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тапсырмаларды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академиялық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адалдық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қағидаттарын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сақтай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отырып</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педагогтер</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құрастырады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әкімшілігі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бекітеді</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ru-RU" sz="16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Прямоугольник 5"/>
          <p:cNvSpPr/>
          <p:nvPr/>
        </p:nvSpPr>
        <p:spPr>
          <a:xfrm>
            <a:off x="7103979" y="3361315"/>
            <a:ext cx="4455040" cy="2585323"/>
          </a:xfrm>
          <a:prstGeom prst="rect">
            <a:avLst/>
          </a:prstGeom>
        </p:spPr>
        <p:txBody>
          <a:bodyPr wrap="square">
            <a:spAutoFit/>
          </a:bodyPr>
          <a:lstStyle/>
          <a:p>
            <a:pPr indent="288290" algn="just">
              <a:spcAft>
                <a:spcPts val="0"/>
              </a:spcAft>
            </a:pP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мен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әдебиеті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пәндері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жылдық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нәтижелері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негізінде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30-дан </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70-ке </a:t>
            </a:r>
            <a:r>
              <a:rPr lang="ru-RU" dirty="0" err="1" smtClean="0">
                <a:solidFill>
                  <a:srgbClr val="002060"/>
                </a:solidFill>
                <a:latin typeface="Arial" panose="020B0604020202020204" pitchFamily="34" charset="0"/>
                <a:ea typeface="Times New Roman" panose="02020603050405020304" pitchFamily="18" charset="0"/>
                <a:cs typeface="Arial" panose="020B0604020202020204" pitchFamily="34" charset="0"/>
              </a:rPr>
              <a:t>дейін</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пайыздық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арақатынаста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қойылады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жақын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бүтінге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қарай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дөңгелектеледі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2225138568"/>
      </p:ext>
    </p:extLst>
  </p:cSld>
  <p:clrMapOvr>
    <a:masterClrMapping/>
  </p:clrMapOvr>
  <p:transition spd="slow">
    <p:push dir="u"/>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1996</TotalTime>
  <Words>440</Words>
  <Application>Microsoft Office PowerPoint</Application>
  <PresentationFormat>Произвольный</PresentationFormat>
  <Paragraphs>35</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Гаухар К</dc:creator>
  <cp:lastModifiedBy>1</cp:lastModifiedBy>
  <cp:revision>196</cp:revision>
  <cp:lastPrinted>2023-04-12T12:01:21Z</cp:lastPrinted>
  <dcterms:created xsi:type="dcterms:W3CDTF">2023-02-13T09:50:42Z</dcterms:created>
  <dcterms:modified xsi:type="dcterms:W3CDTF">2023-05-09T07:37:22Z</dcterms:modified>
</cp:coreProperties>
</file>