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7"/>
  </p:notesMasterIdLst>
  <p:sldIdLst>
    <p:sldId id="256" r:id="rId2"/>
    <p:sldId id="267" r:id="rId3"/>
    <p:sldId id="272" r:id="rId4"/>
    <p:sldId id="273" r:id="rId5"/>
    <p:sldId id="269" r:id="rId6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8EEC"/>
    <a:srgbClr val="F9F9F9"/>
    <a:srgbClr val="F8F8FA"/>
    <a:srgbClr val="FDFDFD"/>
    <a:srgbClr val="F3F3F5"/>
    <a:srgbClr val="F2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78356" autoAdjust="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8CCE0-A529-444F-B802-DC537DD07A03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6451B-7306-47C7-887E-F4AE62511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9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4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22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8B90-428E-4305-B9A4-BD7C77EDEDF9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8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02ED5-7499-4621-8BB9-81FC65AB67D5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6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1995-4383-4069-9706-5428E6B67300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4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10347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3CF-0C20-445B-9D0D-2B5E7599849C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217-6B6A-4CDA-9ACD-AA79353A2092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69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4F27-8CE3-4CB1-99F5-82436C54D8ED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6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AD96-0D89-485B-BF83-08336456EC0D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D2E3-7608-42A3-96DF-46F061D1DB80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2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E258-1E84-4636-9B09-C27306ADF1F8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8B1B-1F17-4A43-BCB9-DBD5DD4B15D1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4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FE20-EAFC-4C4D-898D-351AAC3B7ED2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16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3F3F5"/>
            </a:gs>
            <a:gs pos="83000">
              <a:srgbClr val="F8F8FA"/>
            </a:gs>
            <a:gs pos="66000">
              <a:srgbClr val="FDFDFD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E009-D897-4928-9970-A2D914E9FD5B}" type="datetime1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4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4" r="-1"/>
          <a:stretch/>
        </p:blipFill>
        <p:spPr bwMode="auto">
          <a:xfrm rot="10800000">
            <a:off x="-15500" y="0"/>
            <a:ext cx="6093071" cy="6858003"/>
          </a:xfrm>
          <a:prstGeom prst="rect">
            <a:avLst/>
          </a:prstGeom>
          <a:gradFill>
            <a:gsLst>
              <a:gs pos="43000">
                <a:srgbClr val="FFFFFF"/>
              </a:gs>
              <a:gs pos="100000">
                <a:srgbClr val="FFFFFF"/>
              </a:gs>
            </a:gsLst>
            <a:lin ang="0" scaled="1"/>
          </a:gradFill>
        </p:spPr>
      </p:pic>
      <p:sp>
        <p:nvSpPr>
          <p:cNvPr id="5" name="Shape 10255"/>
          <p:cNvSpPr/>
          <p:nvPr/>
        </p:nvSpPr>
        <p:spPr>
          <a:xfrm>
            <a:off x="3135811" y="589636"/>
            <a:ext cx="5883520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Павлодар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облысыны</a:t>
            </a:r>
            <a:r>
              <a:rPr lang="kk-KZ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ң білім беру басқармасы </a:t>
            </a: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831" b="100000" l="61342" r="100000">
                        <a14:foregroundMark x1="64058" y1="98871" x2="62141" y2="997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73" t="25058"/>
          <a:stretch/>
        </p:blipFill>
        <p:spPr bwMode="auto">
          <a:xfrm rot="16200000">
            <a:off x="9066703" y="-1445355"/>
            <a:ext cx="1679945" cy="457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216282" y="1915193"/>
            <a:ext cx="77225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 ОҚУ ЖЫЛЫН АЯҚТАУ ТУРАЛЫ</a:t>
            </a:r>
            <a:endParaRPr lang="kk-KZ" sz="3600" b="1" spc="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" t="984" r="-277" b="543"/>
          <a:stretch/>
        </p:blipFill>
        <p:spPr bwMode="auto">
          <a:xfrm>
            <a:off x="670843" y="275943"/>
            <a:ext cx="1439311" cy="1420375"/>
          </a:xfrm>
          <a:prstGeom prst="ellipse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75787" y="3144094"/>
            <a:ext cx="75784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 облысының білім беру басқармасының 2023 жылғы 21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 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«2022-2023 оқу жылын аяқтау және Павлодар облысының орта білім беру ұйымдарында білім алушыларды қорытынды аттестаттаудан өткізу мерзімдерін бекіту туралы»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№2-02/234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6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6721391" y="1642623"/>
            <a:ext cx="4399032" cy="10171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155888" y="1639419"/>
            <a:ext cx="4404906" cy="1003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019300" y="847725"/>
            <a:ext cx="9944100" cy="9525"/>
          </a:xfrm>
          <a:prstGeom prst="line">
            <a:avLst/>
          </a:prstGeom>
          <a:ln w="38100">
            <a:solidFill>
              <a:srgbClr val="058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>
          <a:xfrm>
            <a:off x="11963400" y="6492875"/>
            <a:ext cx="228600" cy="365125"/>
          </a:xfrm>
        </p:spPr>
        <p:txBody>
          <a:bodyPr/>
          <a:lstStyle/>
          <a:p>
            <a:fld id="{F27F56B3-D867-4247-9738-902390D54D2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056" name="AutoShape 8" descr="Видеонаблюдение Видеонаблюдение Беспроводная камера видеонаблюдения,  веб-камера, угол, электроника, транспортное средство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Shape 10255"/>
          <p:cNvSpPr/>
          <p:nvPr/>
        </p:nvSpPr>
        <p:spPr>
          <a:xfrm>
            <a:off x="2173673" y="231102"/>
            <a:ext cx="9095437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ЖЫЛЫН АЯҚТАУ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975" y="1322160"/>
            <a:ext cx="296311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92357" y="1019104"/>
            <a:ext cx="848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9, 11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сыныптардың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5888" y="5777191"/>
            <a:ext cx="99645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Білім беру ұйымдарында жалпы орта білім туралы аттестаттарды тапсыру </a:t>
            </a:r>
            <a:endParaRPr lang="kk-K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ағымдағы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жылғы </a:t>
            </a:r>
            <a:r>
              <a:rPr lang="kk-K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20-22 маусым аралығында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жүргізілуі тиіс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00882" y="1621779"/>
            <a:ext cx="481018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44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оқушы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sz="1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 емтихандары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2-13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қыту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263525"/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ұйғыр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өзбек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тәжік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 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математика (алгебра)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</a:t>
            </a:r>
            <a:r>
              <a:rPr lang="kk-KZ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4207" y="1645951"/>
            <a:ext cx="531216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11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48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оқушы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Мемлекеттік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5-19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оқыту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263525"/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ұйғыр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өзбек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тәжік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алгебра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анализ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бастамалары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тарихы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әдебиеті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406400" y="-20239"/>
            <a:ext cx="1178702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11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СЫНЫПТАРДА БІЛІМ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ҒА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2699" y="620110"/>
            <a:ext cx="12192000" cy="6072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9" name="Группа 48"/>
          <p:cNvGrpSpPr/>
          <p:nvPr/>
        </p:nvGrpSpPr>
        <p:grpSpPr>
          <a:xfrm>
            <a:off x="647941" y="846206"/>
            <a:ext cx="1279286" cy="1224000"/>
            <a:chOff x="647941" y="919235"/>
            <a:chExt cx="1279286" cy="1224000"/>
          </a:xfrm>
        </p:grpSpPr>
        <p:sp>
          <p:nvSpPr>
            <p:cNvPr id="4" name="Овал 3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05</a:t>
              </a:r>
              <a:r>
                <a:rPr lang="kk-KZ" sz="4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2486230" y="852061"/>
            <a:ext cx="23431" cy="575828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907950" y="867939"/>
            <a:ext cx="22294" cy="5818611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334576" y="853070"/>
            <a:ext cx="45860" cy="575728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42724" y="809227"/>
            <a:ext cx="80564" cy="5877323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325384" y="2121178"/>
            <a:ext cx="245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 тілі мен әдебиеті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орыс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тілі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әдебиеті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68123" y="2055335"/>
            <a:ext cx="24205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Алгебра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анализ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бастамалары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</a:t>
            </a:r>
            <a:endParaRPr lang="ru-RU" sz="12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9487" y="2065042"/>
            <a:ext cx="2142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Оқыту </a:t>
            </a:r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тілі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жазбаша </a:t>
            </a:r>
            <a:r>
              <a:rPr lang="kk-KZ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</a:t>
            </a:r>
            <a:r>
              <a:rPr lang="kk-KZ" sz="1400" b="1" dirty="0">
                <a:latin typeface="Arial" pitchFamily="34" charset="0"/>
                <a:cs typeface="Arial" pitchFamily="34" charset="0"/>
              </a:rPr>
              <a:t> </a:t>
            </a:r>
            <a:endParaRPr lang="kk-KZ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 /орыс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ұйғыр/тәжік/өзбек </a:t>
            </a:r>
            <a:endParaRPr lang="kk-KZ" sz="1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34493" y="2082242"/>
            <a:ext cx="21665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 тарихы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ауызша емтихан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805603" y="2055335"/>
            <a:ext cx="237188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таңдау пәні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 (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физика, химия, биология, география, геометрия, дүниежүзілік тарих, құқық негіздері, әдебиет (оқыту тілі бойынша), шет тілі (ағылшын/француз/неміс), информатика)</a:t>
            </a:r>
            <a:endParaRPr lang="ru-RU" sz="1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 rot="10800000" flipV="1">
            <a:off x="2582755" y="3380006"/>
            <a:ext cx="219132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2 бөлімнен тұрады. 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бөлімінде ұсынылған бес жауаптың ішінен бір дұрыс жауапты таңдайтын 15 тапсырма бар. Тапсырмалар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балмен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бағаланады.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бөлімінде қысқа немесе егжей-тегжейлі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жауаптарды қажет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ететін 10-12 тапсырма бар. Тапсырмалар 2-8 балмен бағаланады.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7408440" y="3934201"/>
            <a:ext cx="2288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екі бөлімнен тұрады. 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Тапсырмаларда төрт қысқа мәтін бар, олардың жалпы көлемі 400 сөзден аспайды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kk-KZ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R="5080" algn="just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" y="3322392"/>
            <a:ext cx="24765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2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бөлімнен тұрады.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Бірінші бөлім екі мәтінмен жұмыс жасауды қамтиды (мәтіндердің жалпы көлемі – 600-650 сөз). Екінші бөлімде ЖМБ сыныптарда білім алушылар бір жазбаша жұмыс орындайды– эссе (200-250 сөз). ҚГБ сыныптарда білім алушылар 200-250 сөзден тұратын жазбаша жұмыс (мақала, эссе, көпшілік алдында сөйлеу, рецензия және басқалар) жазу ұсынылатын үш тапсырманың ішінен бір тапсырманы таңдайды.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балл-</a:t>
            </a:r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859215" y="4175166"/>
            <a:ext cx="22646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2-3 бөлімнен тұрады: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ұсынылған жауаптардың ішінен бір дұрыс жауапты таңдайтын тапсырмалар;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Қысқа немесе егжей-тегжейлі жауаптарды қажет ететін 4-5 тапсырма; шағын зерттеу</a:t>
            </a:r>
            <a:endParaRPr lang="ru-RU" sz="1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50278" y="3403111"/>
            <a:ext cx="233498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билеттер бойынша өткізіледі. </a:t>
            </a:r>
            <a:endParaRPr lang="kk-KZ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Барлығы 30 билет, әр билетте білім алушылар ауызша жауап беретін үш сұрақ беріледі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kk-KZ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5400000">
            <a:off x="916131" y="227959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3430764" y="227959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 rot="5400000">
            <a:off x="5870119" y="227959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8304902" y="284327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10743164" y="3112880"/>
            <a:ext cx="451665" cy="1672912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2983004" y="846206"/>
            <a:ext cx="1390821" cy="1224000"/>
            <a:chOff x="2935845" y="889290"/>
            <a:chExt cx="1390821" cy="1224000"/>
          </a:xfrm>
        </p:grpSpPr>
        <p:sp>
          <p:nvSpPr>
            <p:cNvPr id="40" name="Овал 39"/>
            <p:cNvSpPr/>
            <p:nvPr/>
          </p:nvSpPr>
          <p:spPr>
            <a:xfrm>
              <a:off x="3001255" y="889290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0800000" flipV="1">
              <a:off x="2935845" y="993459"/>
              <a:ext cx="139082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08</a:t>
              </a:r>
              <a:r>
                <a:rPr lang="kk-KZ" sz="4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5468586" y="846206"/>
            <a:ext cx="1298367" cy="1224000"/>
            <a:chOff x="5425339" y="909465"/>
            <a:chExt cx="1298367" cy="1224000"/>
          </a:xfrm>
        </p:grpSpPr>
        <p:sp>
          <p:nvSpPr>
            <p:cNvPr id="41" name="Овал 40"/>
            <p:cNvSpPr/>
            <p:nvPr/>
          </p:nvSpPr>
          <p:spPr>
            <a:xfrm>
              <a:off x="5444522" y="90946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 flipV="1">
              <a:off x="5425339" y="1013634"/>
              <a:ext cx="129836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ru-RU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909258" y="846206"/>
            <a:ext cx="1286588" cy="1224000"/>
            <a:chOff x="7917276" y="903523"/>
            <a:chExt cx="1286588" cy="1224000"/>
          </a:xfrm>
        </p:grpSpPr>
        <p:sp>
          <p:nvSpPr>
            <p:cNvPr id="42" name="Овал 41"/>
            <p:cNvSpPr/>
            <p:nvPr/>
          </p:nvSpPr>
          <p:spPr>
            <a:xfrm>
              <a:off x="7930570" y="903523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0800000" flipV="1">
              <a:off x="7917276" y="1007691"/>
              <a:ext cx="128658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2000" b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маусым</a:t>
              </a: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10361544" y="846206"/>
            <a:ext cx="1260000" cy="1224000"/>
            <a:chOff x="10358197" y="913002"/>
            <a:chExt cx="1260000" cy="1224000"/>
          </a:xfrm>
        </p:grpSpPr>
        <p:sp>
          <p:nvSpPr>
            <p:cNvPr id="43" name="Овал 42"/>
            <p:cNvSpPr/>
            <p:nvPr/>
          </p:nvSpPr>
          <p:spPr>
            <a:xfrm>
              <a:off x="10358197" y="913002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0800000" flipV="1">
              <a:off x="10362122" y="1017171"/>
              <a:ext cx="125215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</a:t>
              </a:r>
              <a:r>
                <a:rPr lang="ru-RU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2000" b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маусым</a:t>
              </a:r>
              <a:r>
                <a:rPr lang="ru-RU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4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311708" y="-1325659"/>
            <a:ext cx="1649626" cy="42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57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406400" y="-20239"/>
            <a:ext cx="1178702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СЫНЫПТАРДА БІЛІМ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ҒА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2699" y="529762"/>
            <a:ext cx="12192000" cy="6072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647941" y="846206"/>
            <a:ext cx="1279286" cy="1224000"/>
            <a:chOff x="647941" y="919235"/>
            <a:chExt cx="1279286" cy="1224000"/>
          </a:xfrm>
        </p:grpSpPr>
        <p:sp>
          <p:nvSpPr>
            <p:cNvPr id="8" name="Овал 7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02</a:t>
              </a:r>
              <a:r>
                <a:rPr lang="kk-KZ" sz="4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16127" y="2838187"/>
            <a:ext cx="21429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Оқыту </a:t>
            </a:r>
            <a:r>
              <a:rPr lang="kk-KZ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тілі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эссе нысаныгда жазбаша емтихан</a:t>
            </a:r>
            <a:endParaRPr lang="kk-KZ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964051" y="1542206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9283218" y="1134303"/>
            <a:ext cx="1279286" cy="1224000"/>
            <a:chOff x="647941" y="919235"/>
            <a:chExt cx="1279286" cy="1224000"/>
          </a:xfrm>
        </p:grpSpPr>
        <p:sp>
          <p:nvSpPr>
            <p:cNvPr id="13" name="Овал 12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13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299910" y="1060702"/>
            <a:ext cx="1279286" cy="1224000"/>
            <a:chOff x="647941" y="919235"/>
            <a:chExt cx="1279286" cy="1224000"/>
          </a:xfrm>
        </p:grpSpPr>
        <p:sp>
          <p:nvSpPr>
            <p:cNvPr id="16" name="Овал 15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09</a:t>
              </a:r>
              <a:r>
                <a:rPr lang="kk-KZ" sz="4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00612" y="998606"/>
            <a:ext cx="1279286" cy="1224000"/>
            <a:chOff x="647941" y="919235"/>
            <a:chExt cx="1279286" cy="1224000"/>
          </a:xfrm>
        </p:grpSpPr>
        <p:sp>
          <p:nvSpPr>
            <p:cNvPr id="19" name="Овал 18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06</a:t>
              </a:r>
              <a:r>
                <a:rPr lang="kk-KZ" sz="4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Нашивка 20"/>
          <p:cNvSpPr/>
          <p:nvPr/>
        </p:nvSpPr>
        <p:spPr>
          <a:xfrm rot="5400000">
            <a:off x="9675211" y="2042647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 rot="5400000">
            <a:off x="3892605" y="1776628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 rot="5400000">
            <a:off x="6649560" y="1919751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68799" y="2981310"/>
            <a:ext cx="2142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Матемтика (алгебра)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жазбаша емтихан (бақылау жұмысы)</a:t>
            </a:r>
            <a:endParaRPr lang="kk-KZ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68097" y="3089623"/>
            <a:ext cx="260620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Орыс тіілі мен әдебиеті </a:t>
            </a:r>
            <a:r>
              <a:rPr lang="kk-KZ" sz="2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</a:t>
            </a:r>
            <a:r>
              <a:rPr lang="kk-KZ" sz="2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 емтихан (мәтінмен жұмыс, мәтін бойынша тапсырмаларды орындау)</a:t>
            </a:r>
            <a:endParaRPr lang="kk-KZ" sz="2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7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108952" y="3339393"/>
            <a:ext cx="214291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Таңдау пәндері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жазбаша емтихан</a:t>
            </a:r>
            <a:endParaRPr lang="kk-KZ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70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322210" y="568421"/>
            <a:ext cx="1156785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943214" y="6624240"/>
            <a:ext cx="2487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</a:rPr>
              <a:t>3</a:t>
            </a:r>
            <a:endParaRPr lang="ru-RU" sz="9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63751" y="670997"/>
            <a:ext cx="4388625" cy="29285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«Алтын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аттестатын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үміткерлер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«Алгебра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бастамалары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аттестаттауды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НЗМ-де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тасталады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«Алтын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аттестаты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«Алтын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белгісі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талаптарға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келетін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11-сынып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оқушыларына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751" y="3715751"/>
            <a:ext cx="4382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Министрдің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бұйрығымен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босатылған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пәндер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соңғы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үш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жылдағы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халықаралық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олимпиадалардың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жеңімпаздары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табылатын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«Алтын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үміткерлерге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«Алтын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аттестаты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79159" y="883954"/>
            <a:ext cx="6208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11-сыныптың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алушылары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оқитын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мектептерде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өтеді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 flipV="1">
            <a:off x="153012" y="2254102"/>
            <a:ext cx="4939983" cy="9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560012" y="129109"/>
            <a:ext cx="6498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АЛТЫН Б</a:t>
            </a: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ЕЛГІ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БОЙЫНША ӨЗГЕРІСТЕР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766514" y="-795143"/>
            <a:ext cx="983484" cy="25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3A13D7F5-5CD3-4C81-A813-70A21ED9B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46" y="1184966"/>
            <a:ext cx="723013" cy="71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384800" y="4546747"/>
            <a:ext cx="61454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Бұған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«Алтын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қатысу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міндетті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2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DBFA2112-D5D0-4A8E-87BB-EC7AF3BB2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610901"/>
            <a:ext cx="723013" cy="79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3A13D7F5-5CD3-4C81-A813-70A21ED9B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56" y="2625294"/>
            <a:ext cx="723013" cy="71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5379159" y="1965349"/>
            <a:ext cx="63396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5-11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сыныптардағы барлық пәндер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жылдық және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 бағалары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«5»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болған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Үздік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аттестат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алған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  <a:endParaRPr lang="kk-KZ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10-11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сыныптардағы барлық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пәндер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 тоқсандық бағалары «5» болған;</a:t>
            </a:r>
            <a:endParaRPr lang="kk-KZ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аяқтағаннан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кейін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«5»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бағасына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өткен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алушыларға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>
            <a:cxnSpLocks/>
          </p:cNvCxnSpPr>
          <p:nvPr/>
        </p:nvCxnSpPr>
        <p:spPr>
          <a:xfrm flipV="1">
            <a:off x="283779" y="3636335"/>
            <a:ext cx="4809216" cy="2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683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624</Words>
  <Application>Microsoft Office PowerPoint</Application>
  <PresentationFormat>Произвольный</PresentationFormat>
  <Paragraphs>97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Гаухар К</dc:creator>
  <cp:lastModifiedBy>1</cp:lastModifiedBy>
  <cp:revision>193</cp:revision>
  <cp:lastPrinted>2023-04-12T12:01:21Z</cp:lastPrinted>
  <dcterms:created xsi:type="dcterms:W3CDTF">2023-02-13T09:50:42Z</dcterms:created>
  <dcterms:modified xsi:type="dcterms:W3CDTF">2023-05-09T07:51:09Z</dcterms:modified>
</cp:coreProperties>
</file>