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82" r:id="rId3"/>
    <p:sldId id="283" r:id="rId4"/>
    <p:sldId id="317" r:id="rId5"/>
    <p:sldId id="286" r:id="rId6"/>
    <p:sldId id="318" r:id="rId7"/>
    <p:sldId id="319" r:id="rId8"/>
    <p:sldId id="321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D31ED56-76A0-4DA7-935D-262B873AF8A8}">
          <p14:sldIdLst>
            <p14:sldId id="256"/>
            <p14:sldId id="282"/>
            <p14:sldId id="283"/>
            <p14:sldId id="317"/>
            <p14:sldId id="286"/>
            <p14:sldId id="318"/>
            <p14:sldId id="319"/>
            <p14:sldId id="32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55B6007-B1CA-4435-880B-7EE6A464ADDC}" type="datetimeFigureOut">
              <a:rPr lang="ru-RU"/>
              <a:pPr>
                <a:defRPr/>
              </a:pPr>
              <a:t>09.03.2023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F6F4FD5-62B4-4FC3-9046-8BEBB7DDB0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/>
              <a:t>Заполняется с помощью учебника, а затем благодаря эффекту анимации можно проверить правильность заполнения – постепенно открываете тексты во всех окнах схемы.</a:t>
            </a:r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81DF2AE-593D-4CBF-AC58-9984427F440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039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E771D-3911-4BFE-A956-2FA8DA5FB6CC}" type="datetimeFigureOut">
              <a:rPr lang="ru-RU"/>
              <a:pPr>
                <a:defRPr/>
              </a:pPr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988EE-1B2A-42D6-8D83-CD15BDA4B0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BD717-B037-4AEC-96CE-6591691C5FEF}" type="datetimeFigureOut">
              <a:rPr lang="ru-RU"/>
              <a:pPr>
                <a:defRPr/>
              </a:pPr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3EA69-6016-4157-8904-FD458D628C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E9EA9-4272-4981-9AF8-8B088BF99899}" type="datetimeFigureOut">
              <a:rPr lang="ru-RU"/>
              <a:pPr>
                <a:defRPr/>
              </a:pPr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FAFEB-959F-4EF3-9202-9F64C80D41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6C91E-2A63-4196-96FB-2C9657FAADA7}" type="datetimeFigureOut">
              <a:rPr lang="ru-RU"/>
              <a:pPr>
                <a:defRPr/>
              </a:pPr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BF4BF-6901-42CC-BDA6-4A40186593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D30A4-6C10-46D9-B48E-1DD49473ECBD}" type="datetimeFigureOut">
              <a:rPr lang="ru-RU"/>
              <a:pPr>
                <a:defRPr/>
              </a:pPr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53534-4879-4E6E-A98C-90E67553B6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3492F-3DA3-4C68-A7E3-354FBDCB66B6}" type="datetimeFigureOut">
              <a:rPr lang="ru-RU"/>
              <a:pPr>
                <a:defRPr/>
              </a:pPr>
              <a:t>09.03.2023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381B2-0801-44CC-94D1-2895FED78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5C9A1-F6D4-420D-8383-8642039E0108}" type="datetimeFigureOut">
              <a:rPr lang="ru-RU"/>
              <a:pPr>
                <a:defRPr/>
              </a:pPr>
              <a:t>09.03.2023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A454A-3F97-44EA-BFE4-5F605A690F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9950F-2104-4E80-920E-0162CD6E4EA0}" type="datetimeFigureOut">
              <a:rPr lang="ru-RU"/>
              <a:pPr>
                <a:defRPr/>
              </a:pPr>
              <a:t>09.03.2023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6DD00-AA5A-4553-B7BE-AF7BFDED25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3B47B-0070-45A9-95BF-2255818523D0}" type="datetimeFigureOut">
              <a:rPr lang="ru-RU"/>
              <a:pPr>
                <a:defRPr/>
              </a:pPr>
              <a:t>09.03.2023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BD508-FC24-4F6F-B71E-C0370E717D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16545-C143-4D93-A57E-0E5A4CD91910}" type="datetimeFigureOut">
              <a:rPr lang="ru-RU"/>
              <a:pPr>
                <a:defRPr/>
              </a:pPr>
              <a:t>09.03.2023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E2A9F-BF64-4C72-A31C-B0F5AF32D8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24606-A8F8-4D89-9C14-F2EDBCD21C4B}" type="datetimeFigureOut">
              <a:rPr lang="ru-RU"/>
              <a:pPr>
                <a:defRPr/>
              </a:pPr>
              <a:t>09.03.2023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50111-5486-44E4-A69B-29142927B3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F9DB41-F98A-40DE-AE0E-7309B2613E85}" type="datetimeFigureOut">
              <a:rPr lang="ru-RU"/>
              <a:pPr>
                <a:defRPr/>
              </a:pPr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6A3304C-9CCE-4BE2-82BA-64FD8D2322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683568" y="332656"/>
            <a:ext cx="8136904" cy="864096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k-KZ" sz="20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«ЖАС ДАРЫН» МАМАНДАНДЫРЫЛҒАН ЛИЦЕЙ -МЕКТЕБІ</a:t>
            </a:r>
            <a:endParaRPr lang="ru-KZ" sz="2000" kern="1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4351F3-6106-2B4E-1E68-4191CB994EB5}"/>
              </a:ext>
            </a:extLst>
          </p:cNvPr>
          <p:cNvSpPr txBox="1"/>
          <p:nvPr/>
        </p:nvSpPr>
        <p:spPr>
          <a:xfrm>
            <a:off x="1331640" y="1871825"/>
            <a:ext cx="748883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9537" indent="0" algn="ctr"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«БІЛІМ БЕРУ ҰЙЫМДАРЫНЫҢ ӨЗІН-ӨЗІ БАҒАЛАУЫН ҰЙЫМДАСТЫРУ АЛГОРИТМ</a:t>
            </a:r>
            <a:r>
              <a:rPr lang="kk-KZ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indent="0" algn="ctr">
              <a:buNone/>
            </a:pP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">
            <a:extLst>
              <a:ext uri="{FF2B5EF4-FFF2-40B4-BE49-F238E27FC236}">
                <a16:creationId xmlns:a16="http://schemas.microsoft.com/office/drawing/2014/main" id="{8760BDA0-8094-6021-AC74-311F256BD11F}"/>
              </a:ext>
            </a:extLst>
          </p:cNvPr>
          <p:cNvSpPr/>
          <p:nvPr/>
        </p:nvSpPr>
        <p:spPr>
          <a:xfrm>
            <a:off x="1403647" y="3287613"/>
            <a:ext cx="7344815" cy="144016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atin typeface="Constantia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7A43F6-D0A8-0FF1-46C1-58CA863AE2BF}"/>
              </a:ext>
            </a:extLst>
          </p:cNvPr>
          <p:cNvSpPr txBox="1"/>
          <p:nvPr/>
        </p:nvSpPr>
        <p:spPr>
          <a:xfrm>
            <a:off x="2466020" y="3747227"/>
            <a:ext cx="4572000" cy="21958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kk-KZ" sz="24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ЖАНҒАЗЫ Г.С. </a:t>
            </a:r>
          </a:p>
          <a:p>
            <a:pPr algn="ctr">
              <a:spcAft>
                <a:spcPts val="800"/>
              </a:spcAft>
            </a:pPr>
            <a:r>
              <a:rPr lang="kk-KZ" sz="24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мектеп-лицейінің басшысы,</a:t>
            </a:r>
            <a:endParaRPr lang="ru-KZ" sz="2400" kern="1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kk-KZ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АЛЬМЕНОВА Ж. К. </a:t>
            </a:r>
          </a:p>
          <a:p>
            <a:pPr algn="ctr"/>
            <a:r>
              <a:rPr lang="kk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мектеп-лицей басшысының орынбасары</a:t>
            </a:r>
            <a:endParaRPr lang="ru-KZ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">
            <a:extLst>
              <a:ext uri="{FF2B5EF4-FFF2-40B4-BE49-F238E27FC236}">
                <a16:creationId xmlns:a16="http://schemas.microsoft.com/office/drawing/2014/main" id="{883F409C-DB25-82E0-5407-11F3CFF5CB1C}"/>
              </a:ext>
            </a:extLst>
          </p:cNvPr>
          <p:cNvSpPr/>
          <p:nvPr/>
        </p:nvSpPr>
        <p:spPr>
          <a:xfrm>
            <a:off x="216888" y="186701"/>
            <a:ext cx="5003184" cy="1514107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ұйымының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өзін-өзі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тәсілі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F2ED37-4C48-EAA8-35B6-74E2EFEAA149}"/>
              </a:ext>
            </a:extLst>
          </p:cNvPr>
          <p:cNvSpPr txBox="1"/>
          <p:nvPr/>
        </p:nvSpPr>
        <p:spPr>
          <a:xfrm>
            <a:off x="395536" y="2201654"/>
            <a:ext cx="799288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ұйымының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өзін-өзі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бағалауы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ұйымының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қызметін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бетімен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механизмі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813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56940" y="5623961"/>
            <a:ext cx="8490003" cy="857250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indent="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мерзімін</a:t>
            </a:r>
            <a:r>
              <a:rPr lang="kk-K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ің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сәйкестігі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19950" y="1849517"/>
            <a:ext cx="8426993" cy="844596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нәтижесіне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бағдарлана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мазмұнын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8503" y="4178366"/>
            <a:ext cx="8488440" cy="1122842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 indent="457200"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алушылардың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тәрбиеленушілердің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дайындық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457200" algn="just"/>
            <a:endParaRPr lang="ru-RU" sz="2400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03038" y="2855489"/>
            <a:ext cx="8426995" cy="1000124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2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алушылар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тәрбиеленушілердің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жүктемесінің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мөлшері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16" name="Скругленный прямоугольник 1">
            <a:extLst>
              <a:ext uri="{FF2B5EF4-FFF2-40B4-BE49-F238E27FC236}">
                <a16:creationId xmlns:a16="http://schemas.microsoft.com/office/drawing/2014/main" id="{528A02CF-1FE6-AF56-63A5-CADB653742F3}"/>
              </a:ext>
            </a:extLst>
          </p:cNvPr>
          <p:cNvSpPr/>
          <p:nvPr/>
        </p:nvSpPr>
        <p:spPr>
          <a:xfrm>
            <a:off x="534848" y="44624"/>
            <a:ext cx="8295185" cy="1641998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беру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ұйымының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өзін-өзі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бағалауын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жүргіземіз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ұйымының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өзін-өзі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бағалауын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жүргізу үшін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көрсетілетін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қызметтерінің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МЖМБС-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жалпы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талаптарына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сәйкестігін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талдау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862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2">
            <a:extLst>
              <a:ext uri="{FF2B5EF4-FFF2-40B4-BE49-F238E27FC236}">
                <a16:creationId xmlns:a16="http://schemas.microsoft.com/office/drawing/2014/main" id="{3D003796-BCBC-4984-5274-9F0DEB41BC16}"/>
              </a:ext>
            </a:extLst>
          </p:cNvPr>
          <p:cNvSpPr/>
          <p:nvPr/>
        </p:nvSpPr>
        <p:spPr>
          <a:xfrm>
            <a:off x="646191" y="1386557"/>
            <a:ext cx="8064896" cy="1322364"/>
          </a:xfrm>
          <a:prstGeom prst="roundRect">
            <a:avLst/>
          </a:prstGeom>
          <a:ln w="41275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indent="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1.Білім беру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ұйымдарының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өзін-өзі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бағалауын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төрағаны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қоса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алғанда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ұйымының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кемінде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бес (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тақ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саны)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қызметкерінен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тұратын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комиссиямен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жүргізу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ұсынылады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Скругленный прямоугольник 2">
            <a:extLst>
              <a:ext uri="{FF2B5EF4-FFF2-40B4-BE49-F238E27FC236}">
                <a16:creationId xmlns:a16="http://schemas.microsoft.com/office/drawing/2014/main" id="{85145603-595F-B839-A4D0-3EB027C2DBBD}"/>
              </a:ext>
            </a:extLst>
          </p:cNvPr>
          <p:cNvSpPr/>
          <p:nvPr/>
        </p:nvSpPr>
        <p:spPr>
          <a:xfrm>
            <a:off x="646191" y="3122960"/>
            <a:ext cx="8064895" cy="1322364"/>
          </a:xfrm>
          <a:prstGeom prst="roundRect">
            <a:avLst/>
          </a:prstGeom>
          <a:ln w="41275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indent="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2.Комиссия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төрағасы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ұйымының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бірінші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басшысын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ұсынылады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Комиссия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төрағасы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ұйымының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өзін-өзі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бағалауын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жоспарлауды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басшылықты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асырады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Скругленный прямоугольник 2">
            <a:extLst>
              <a:ext uri="{FF2B5EF4-FFF2-40B4-BE49-F238E27FC236}">
                <a16:creationId xmlns:a16="http://schemas.microsoft.com/office/drawing/2014/main" id="{95055CFD-744C-4A2D-1888-B1681D013CE1}"/>
              </a:ext>
            </a:extLst>
          </p:cNvPr>
          <p:cNvSpPr/>
          <p:nvPr/>
        </p:nvSpPr>
        <p:spPr>
          <a:xfrm>
            <a:off x="646190" y="4859364"/>
            <a:ext cx="8064896" cy="1338810"/>
          </a:xfrm>
          <a:prstGeom prst="roundRect">
            <a:avLst/>
          </a:prstGeom>
          <a:ln w="41275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indent="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3.Төраға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өлшемшарттарына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ұйымының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өзін-өзі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бағалауын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жүргізу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нақты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тапсырмаларды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комиссия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мүшелері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бөледі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Скругленный прямоугольник 1">
            <a:extLst>
              <a:ext uri="{FF2B5EF4-FFF2-40B4-BE49-F238E27FC236}">
                <a16:creationId xmlns:a16="http://schemas.microsoft.com/office/drawing/2014/main" id="{F2CF0245-FE09-F739-62FC-86C37D3AC871}"/>
              </a:ext>
            </a:extLst>
          </p:cNvPr>
          <p:cNvSpPr/>
          <p:nvPr/>
        </p:nvSpPr>
        <p:spPr>
          <a:xfrm>
            <a:off x="216888" y="186701"/>
            <a:ext cx="3779047" cy="785818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ҚҰРУ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858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0273355-661B-811A-4D35-A0D876CC459E}"/>
              </a:ext>
            </a:extLst>
          </p:cNvPr>
          <p:cNvSpPr txBox="1"/>
          <p:nvPr/>
        </p:nvSpPr>
        <p:spPr>
          <a:xfrm>
            <a:off x="755576" y="1700808"/>
            <a:ext cx="7272808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/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ұйымдарының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өзін-өзі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бағалауы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сайын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жүргізіледі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ретте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алушыларды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аттестаттауды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ескере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бағаланатын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кезең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толық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K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1">
            <a:extLst>
              <a:ext uri="{FF2B5EF4-FFF2-40B4-BE49-F238E27FC236}">
                <a16:creationId xmlns:a16="http://schemas.microsoft.com/office/drawing/2014/main" id="{38510269-760B-2A66-9016-31370EC7D4C9}"/>
              </a:ext>
            </a:extLst>
          </p:cNvPr>
          <p:cNvSpPr/>
          <p:nvPr/>
        </p:nvSpPr>
        <p:spPr>
          <a:xfrm>
            <a:off x="216888" y="186701"/>
            <a:ext cx="4643144" cy="785818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БІЛІМ БЕРУ ҰЙЫМДАРЫН ӨЗІН-ӨЗІ БАҒАЛАУ МЕРЗІМІ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778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>
            <a:extLst>
              <a:ext uri="{FF2B5EF4-FFF2-40B4-BE49-F238E27FC236}">
                <a16:creationId xmlns:a16="http://schemas.microsoft.com/office/drawing/2014/main" id="{2A274F04-B10C-40EC-2B12-32AD2A406A4C}"/>
              </a:ext>
            </a:extLst>
          </p:cNvPr>
          <p:cNvSpPr/>
          <p:nvPr/>
        </p:nvSpPr>
        <p:spPr>
          <a:xfrm>
            <a:off x="216888" y="186701"/>
            <a:ext cx="4643144" cy="785818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ОҚУ НӘТИЖЕЛЕРІН БАҒАЛАУ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60FBED-D425-A1A2-F02C-3EAFAA01C62E}"/>
              </a:ext>
            </a:extLst>
          </p:cNvPr>
          <p:cNvSpPr txBox="1"/>
          <p:nvPr/>
        </p:nvSpPr>
        <p:spPr>
          <a:xfrm>
            <a:off x="395536" y="1163095"/>
            <a:ext cx="8352928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/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1.Оқыту </a:t>
            </a:r>
            <a:r>
              <a:rPr lang="ru-RU" sz="2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нәтижелерін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саласындағы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уәкілетті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орган </a:t>
            </a:r>
            <a:r>
              <a:rPr lang="ru-RU" sz="2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айқындаған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тестілеу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мәселелері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жөніндегі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ұйым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әзірлеген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компьютерлік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форматтағы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кешенді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тестілеу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бұдан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әрі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компьютерлік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тестілеу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технологиясы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4, 9-сынып </a:t>
            </a:r>
            <a:r>
              <a:rPr lang="ru-RU" sz="2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оқушылары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жүргізіледі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457200" algn="just"/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2.Компьютерлік </a:t>
            </a:r>
            <a:r>
              <a:rPr lang="ru-RU" sz="2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тестілеу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нәтижелерін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бағалауға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жататын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контингентінің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тізімдік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құрамынан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алушылардың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кемінде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90 % (</a:t>
            </a:r>
            <a:r>
              <a:rPr lang="ru-RU" sz="2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ұйымдары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ru-RU" sz="2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одан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аз </a:t>
            </a:r>
            <a:r>
              <a:rPr lang="ru-RU" sz="2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алушыларды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құрайтын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түлектердің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саны – </a:t>
            </a:r>
            <a:r>
              <a:rPr lang="ru-RU" sz="2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кемінде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80%) </a:t>
            </a:r>
            <a:r>
              <a:rPr lang="ru-RU" sz="2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қатысқан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жүргізіледі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54221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>
            <a:extLst>
              <a:ext uri="{FF2B5EF4-FFF2-40B4-BE49-F238E27FC236}">
                <a16:creationId xmlns:a16="http://schemas.microsoft.com/office/drawing/2014/main" id="{2A274F04-B10C-40EC-2B12-32AD2A406A4C}"/>
              </a:ext>
            </a:extLst>
          </p:cNvPr>
          <p:cNvSpPr/>
          <p:nvPr/>
        </p:nvSpPr>
        <p:spPr>
          <a:xfrm>
            <a:off x="216888" y="186701"/>
            <a:ext cx="4643144" cy="785818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ОҚУ НӘТИЖЕЛЕРІН БАҒАЛАУ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60FBED-D425-A1A2-F02C-3EAFAA01C62E}"/>
              </a:ext>
            </a:extLst>
          </p:cNvPr>
          <p:cNvSpPr txBox="1"/>
          <p:nvPr/>
        </p:nvSpPr>
        <p:spPr>
          <a:xfrm>
            <a:off x="395536" y="1163095"/>
            <a:ext cx="8352928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/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алушылар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компьютерлік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тестілеу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рәсімінен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босатылады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келесі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жағдайларда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нәтижелерін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бағалауға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жататын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алушылар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контингентінің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тізімдік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құрамына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енгізілмейді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457200" algn="just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психологиялық-медициналық-педагогикалық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консультацияның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қорытындылары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ерекше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қажеттіліктері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indent="457200" algn="just"/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ұйымын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кезеңінде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денсаулық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жағдайы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полимеразды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тізбекті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реакцияның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оң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нәтижелері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дәрігерлік-консультациялық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комиссияның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қорытындылары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indent="457200" algn="just"/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БҒМ 2011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желтоқсандағы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бұйрығымен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бекітілген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беретін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пәндер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олимпиадаларға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конкурстарға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жарыстарға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орындаушылар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конкурстарына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кәсіби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шеберлік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конкурстарына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спорттық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жарыстарға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қатысу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басқармасының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бұйрығы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indent="457200" algn="just"/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Компьютерлік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тестілеу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нәтижелері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цифрлық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бес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балдық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жүйе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бағаланады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ретте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апелляция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рәсімі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көзделмейді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457200" algn="just"/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5.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алушылардың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даярлық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деңгейін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нәтижелері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талаптарға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есептеледі</a:t>
            </a:r>
            <a:endParaRPr lang="ru-K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246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>
            <a:extLst>
              <a:ext uri="{FF2B5EF4-FFF2-40B4-BE49-F238E27FC236}">
                <a16:creationId xmlns:a16="http://schemas.microsoft.com/office/drawing/2014/main" id="{A7F357AF-FB04-FDAD-57DF-E8FD17E5F278}"/>
              </a:ext>
            </a:extLst>
          </p:cNvPr>
          <p:cNvSpPr/>
          <p:nvPr/>
        </p:nvSpPr>
        <p:spPr>
          <a:xfrm>
            <a:off x="216888" y="186701"/>
            <a:ext cx="4643144" cy="785818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r>
              <a:rPr lang="ru-RU" sz="2000" b="1" kern="12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4. </a:t>
            </a:r>
            <a:r>
              <a:rPr lang="ru-RU" sz="2000" b="1" i="0" kern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БІЛІМ БЕРУ ҰЙЫМДАРЫН БАҒАЛАУ КРИТЕРИЙЛЕРІ</a:t>
            </a:r>
            <a:endParaRPr lang="ru-RU" sz="2000" b="1" kern="1200" dirty="0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C1F7EFDA-7AE7-82A6-ADF6-6C2B6B7D5C20}"/>
              </a:ext>
            </a:extLst>
          </p:cNvPr>
          <p:cNvGrpSpPr/>
          <p:nvPr/>
        </p:nvGrpSpPr>
        <p:grpSpPr>
          <a:xfrm>
            <a:off x="386821" y="3191322"/>
            <a:ext cx="7344816" cy="1619321"/>
            <a:chOff x="906089" y="394450"/>
            <a:chExt cx="1619321" cy="1619321"/>
          </a:xfrm>
        </p:grpSpPr>
        <p:sp>
          <p:nvSpPr>
            <p:cNvPr id="5" name="Прямоугольник: скругленные углы 4">
              <a:extLst>
                <a:ext uri="{FF2B5EF4-FFF2-40B4-BE49-F238E27FC236}">
                  <a16:creationId xmlns:a16="http://schemas.microsoft.com/office/drawing/2014/main" id="{6F8C3601-3C4F-BBAD-04B4-AF7708CADDC6}"/>
                </a:ext>
              </a:extLst>
            </p:cNvPr>
            <p:cNvSpPr/>
            <p:nvPr/>
          </p:nvSpPr>
          <p:spPr>
            <a:xfrm>
              <a:off x="906089" y="394450"/>
              <a:ext cx="1619321" cy="1619321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Прямоугольник: скругленные углы 4">
              <a:extLst>
                <a:ext uri="{FF2B5EF4-FFF2-40B4-BE49-F238E27FC236}">
                  <a16:creationId xmlns:a16="http://schemas.microsoft.com/office/drawing/2014/main" id="{86DA8910-B468-27BF-29D4-F82F7104F6FF}"/>
                </a:ext>
              </a:extLst>
            </p:cNvPr>
            <p:cNvSpPr txBox="1"/>
            <p:nvPr/>
          </p:nvSpPr>
          <p:spPr>
            <a:xfrm>
              <a:off x="985138" y="473499"/>
              <a:ext cx="1461223" cy="14612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indent="457200" algn="just"/>
              <a:r>
                <a:rPr lang="ru-RU" sz="2000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Егер</a:t>
              </a:r>
              <a:r>
                <a:rPr lang="ru-RU" sz="2000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білім</a:t>
              </a:r>
              <a:r>
                <a:rPr lang="ru-RU" sz="2000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беру </a:t>
              </a:r>
              <a:r>
                <a:rPr lang="ru-RU" sz="2000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ұйымының</a:t>
              </a:r>
              <a:r>
                <a:rPr lang="ru-RU" sz="2000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білім</a:t>
              </a:r>
              <a:r>
                <a:rPr lang="ru-RU" sz="2000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беру </a:t>
              </a:r>
              <a:r>
                <a:rPr lang="ru-RU" sz="2000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қызметі</a:t>
              </a:r>
              <a:r>
                <a:rPr lang="ru-RU" sz="2000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мемлекеттік</a:t>
              </a:r>
              <a:r>
                <a:rPr lang="ru-RU" sz="2000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жалпыға</a:t>
              </a:r>
              <a:r>
                <a:rPr lang="ru-RU" sz="2000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міндетті</a:t>
              </a:r>
              <a:r>
                <a:rPr lang="ru-RU" sz="2000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білім</a:t>
              </a:r>
              <a:r>
                <a:rPr lang="ru-RU" sz="2000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беру </a:t>
              </a:r>
              <a:r>
                <a:rPr lang="ru-RU" sz="2000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стандартының</a:t>
              </a:r>
              <a:r>
                <a:rPr lang="ru-RU" sz="2000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талаптарына</a:t>
              </a:r>
              <a:r>
                <a:rPr lang="ru-RU" sz="2000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сәйкес</a:t>
              </a:r>
              <a:r>
                <a:rPr lang="ru-RU" sz="2000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келмесе</a:t>
              </a:r>
              <a:r>
                <a:rPr lang="ru-RU" sz="2000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білім</a:t>
              </a:r>
              <a:r>
                <a:rPr lang="ru-RU" sz="2000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беру </a:t>
              </a:r>
              <a:r>
                <a:rPr lang="ru-RU" sz="2000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ұйымдарының</a:t>
              </a:r>
              <a:r>
                <a:rPr lang="ru-RU" sz="2000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қызметін</a:t>
              </a:r>
              <a:r>
                <a:rPr lang="ru-RU" sz="2000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бағалау</a:t>
              </a:r>
              <a:r>
                <a:rPr lang="ru-RU" sz="2000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кезінде</a:t>
              </a:r>
              <a:r>
                <a:rPr lang="ru-RU" sz="2000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балдар</a:t>
              </a:r>
              <a:endParaRPr lang="ru-KZ" sz="2000" dirty="0"/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CA26EC69-0569-BF7C-807C-76D191598ECA}"/>
              </a:ext>
            </a:extLst>
          </p:cNvPr>
          <p:cNvGrpSpPr/>
          <p:nvPr/>
        </p:nvGrpSpPr>
        <p:grpSpPr>
          <a:xfrm>
            <a:off x="395536" y="1399645"/>
            <a:ext cx="6552728" cy="1619321"/>
            <a:chOff x="2649973" y="394450"/>
            <a:chExt cx="1619321" cy="1619321"/>
          </a:xfrm>
        </p:grpSpPr>
        <p:sp>
          <p:nvSpPr>
            <p:cNvPr id="8" name="Прямоугольник: скругленные углы 7">
              <a:extLst>
                <a:ext uri="{FF2B5EF4-FFF2-40B4-BE49-F238E27FC236}">
                  <a16:creationId xmlns:a16="http://schemas.microsoft.com/office/drawing/2014/main" id="{1BFD8B23-E976-3F22-C3FE-F95854362529}"/>
                </a:ext>
              </a:extLst>
            </p:cNvPr>
            <p:cNvSpPr/>
            <p:nvPr/>
          </p:nvSpPr>
          <p:spPr>
            <a:xfrm>
              <a:off x="2649973" y="394450"/>
              <a:ext cx="1619321" cy="1619321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1560506"/>
                <a:satOff val="-1946"/>
                <a:lumOff val="458"/>
                <a:alphaOff val="0"/>
              </a:schemeClr>
            </a:fillRef>
            <a:effectRef idx="0">
              <a:schemeClr val="accent2">
                <a:hueOff val="1560506"/>
                <a:satOff val="-1946"/>
                <a:lumOff val="45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Прямоугольник: скругленные углы 4">
              <a:extLst>
                <a:ext uri="{FF2B5EF4-FFF2-40B4-BE49-F238E27FC236}">
                  <a16:creationId xmlns:a16="http://schemas.microsoft.com/office/drawing/2014/main" id="{486E9B93-4870-2B72-DAFD-5FA0318AF632}"/>
                </a:ext>
              </a:extLst>
            </p:cNvPr>
            <p:cNvSpPr txBox="1"/>
            <p:nvPr/>
          </p:nvSpPr>
          <p:spPr>
            <a:xfrm>
              <a:off x="2670069" y="394450"/>
              <a:ext cx="1520620" cy="14612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indent="457200" algn="just">
                <a:lnSpc>
                  <a:spcPct val="100000"/>
                </a:lnSpc>
                <a:spcAft>
                  <a:spcPts val="0"/>
                </a:spcAft>
              </a:pPr>
              <a:r>
                <a:rPr lang="ru-RU" sz="2000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Білім</a:t>
              </a:r>
              <a:r>
                <a:rPr lang="ru-RU" sz="2000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беру </a:t>
              </a:r>
              <a:r>
                <a:rPr lang="ru-RU" sz="2000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ұйымдарын</a:t>
              </a:r>
              <a:r>
                <a:rPr lang="ru-RU" sz="2000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бағалау</a:t>
              </a:r>
              <a:r>
                <a:rPr lang="ru-RU" sz="2000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критерийлеріне</a:t>
              </a:r>
              <a:r>
                <a:rPr lang="ru-RU" sz="2000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деңгейлердің</a:t>
              </a:r>
              <a:r>
                <a:rPr lang="ru-RU" sz="2000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біріне</a:t>
              </a:r>
              <a:r>
                <a:rPr lang="ru-RU" sz="2000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және</a:t>
              </a:r>
              <a:r>
                <a:rPr lang="ru-RU" sz="2000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«</a:t>
              </a:r>
              <a:r>
                <a:rPr lang="ru-RU" sz="2000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үлгілі</a:t>
              </a:r>
              <a:r>
                <a:rPr lang="ru-RU" sz="2000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» - 5,  «</a:t>
              </a:r>
              <a:r>
                <a:rPr lang="ru-RU" sz="2000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жақсы</a:t>
              </a:r>
              <a:r>
                <a:rPr lang="ru-RU" sz="2000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»- 4, «</a:t>
              </a:r>
              <a:r>
                <a:rPr lang="ru-RU" sz="2000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жақсартуды</a:t>
              </a:r>
              <a:r>
                <a:rPr lang="ru-RU" sz="2000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талап</a:t>
              </a:r>
              <a:r>
                <a:rPr lang="ru-RU" sz="2000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ететін</a:t>
              </a:r>
              <a:r>
                <a:rPr lang="ru-RU" sz="2000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»- 3, «</a:t>
              </a:r>
              <a:r>
                <a:rPr lang="ru-RU" sz="2000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төмен</a:t>
              </a:r>
              <a:r>
                <a:rPr lang="ru-RU" sz="2000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» - 2 </a:t>
              </a:r>
              <a:r>
                <a:rPr lang="ru-RU" sz="2000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балына</a:t>
              </a:r>
              <a:r>
                <a:rPr lang="ru-RU" sz="2000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сәйкес</a:t>
              </a:r>
              <a:r>
                <a:rPr lang="ru-RU" sz="2000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келетін</a:t>
              </a:r>
              <a:r>
                <a:rPr lang="ru-RU" sz="2000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өлшеуіштер</a:t>
              </a:r>
              <a:r>
                <a:rPr lang="ru-RU" sz="2000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қолданылады</a:t>
              </a:r>
              <a:r>
                <a:rPr lang="ru-RU" sz="2000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CA251213-7F3A-1D59-7CCE-043BA554557D}"/>
              </a:ext>
            </a:extLst>
          </p:cNvPr>
          <p:cNvGrpSpPr/>
          <p:nvPr/>
        </p:nvGrpSpPr>
        <p:grpSpPr>
          <a:xfrm>
            <a:off x="386821" y="4935119"/>
            <a:ext cx="8207418" cy="1619321"/>
            <a:chOff x="2649973" y="394450"/>
            <a:chExt cx="1619321" cy="1619321"/>
          </a:xfrm>
        </p:grpSpPr>
        <p:sp>
          <p:nvSpPr>
            <p:cNvPr id="18" name="Прямоугольник: скругленные углы 17">
              <a:extLst>
                <a:ext uri="{FF2B5EF4-FFF2-40B4-BE49-F238E27FC236}">
                  <a16:creationId xmlns:a16="http://schemas.microsoft.com/office/drawing/2014/main" id="{F0B05DF2-5BCF-4D6F-D2C2-841B7FECEA57}"/>
                </a:ext>
              </a:extLst>
            </p:cNvPr>
            <p:cNvSpPr/>
            <p:nvPr/>
          </p:nvSpPr>
          <p:spPr>
            <a:xfrm>
              <a:off x="2649973" y="394450"/>
              <a:ext cx="1619321" cy="1619321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1560506"/>
                <a:satOff val="-1946"/>
                <a:lumOff val="458"/>
                <a:alphaOff val="0"/>
              </a:schemeClr>
            </a:fillRef>
            <a:effectRef idx="0">
              <a:schemeClr val="accent2">
                <a:hueOff val="1560506"/>
                <a:satOff val="-1946"/>
                <a:lumOff val="45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Прямоугольник: скругленные углы 4">
              <a:extLst>
                <a:ext uri="{FF2B5EF4-FFF2-40B4-BE49-F238E27FC236}">
                  <a16:creationId xmlns:a16="http://schemas.microsoft.com/office/drawing/2014/main" id="{C23A6669-08E0-66EE-AE1A-7A268A1A83A8}"/>
                </a:ext>
              </a:extLst>
            </p:cNvPr>
            <p:cNvSpPr txBox="1"/>
            <p:nvPr/>
          </p:nvSpPr>
          <p:spPr>
            <a:xfrm>
              <a:off x="2699323" y="428072"/>
              <a:ext cx="1520620" cy="14612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indent="457200" algn="just"/>
              <a:r>
                <a:rPr lang="ru-RU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Ұсынылатын</a:t>
              </a:r>
              <a:r>
                <a:rPr lang="ru-RU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білім</a:t>
              </a:r>
              <a:r>
                <a:rPr lang="ru-RU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беру </a:t>
              </a:r>
              <a:r>
                <a:rPr lang="ru-RU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қызметтеріне</a:t>
              </a:r>
              <a:r>
                <a:rPr lang="ru-RU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қанағаттану</a:t>
              </a:r>
              <a:r>
                <a:rPr lang="ru-RU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деңгейін</a:t>
              </a:r>
              <a:r>
                <a:rPr lang="ru-RU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айқындау</a:t>
              </a:r>
              <a:r>
                <a:rPr lang="ru-RU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үшін</a:t>
              </a:r>
              <a:r>
                <a:rPr lang="ru-RU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4, 9 – </a:t>
              </a:r>
              <a:r>
                <a:rPr lang="ru-RU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сынып</a:t>
              </a:r>
              <a:r>
                <a:rPr lang="ru-RU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оқушыларының</a:t>
              </a:r>
              <a:r>
                <a:rPr lang="ru-RU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педагогтеріне</a:t>
              </a:r>
              <a:r>
                <a:rPr lang="ru-RU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білім</a:t>
              </a:r>
              <a:r>
                <a:rPr lang="ru-RU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алушыларына</a:t>
              </a:r>
              <a:r>
                <a:rPr lang="ru-RU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және</a:t>
              </a:r>
              <a:r>
                <a:rPr lang="ru-RU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ата-аналарына</a:t>
              </a:r>
              <a:r>
                <a:rPr lang="ru-RU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заңды</a:t>
              </a:r>
              <a:r>
                <a:rPr lang="ru-RU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өкілдеріне</a:t>
              </a:r>
              <a:r>
                <a:rPr lang="ru-RU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сауалнама</a:t>
              </a:r>
              <a:r>
                <a:rPr lang="ru-RU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жүргізіледі</a:t>
              </a:r>
              <a:r>
                <a:rPr lang="ru-RU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 </a:t>
              </a:r>
              <a:r>
                <a:rPr lang="ru-RU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білім</a:t>
              </a:r>
              <a:r>
                <a:rPr lang="ru-RU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беру </a:t>
              </a:r>
              <a:r>
                <a:rPr lang="ru-RU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ұйымында</a:t>
              </a:r>
              <a:r>
                <a:rPr lang="ru-RU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бітіру</a:t>
              </a:r>
              <a:r>
                <a:rPr lang="ru-RU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сыныптары</a:t>
              </a:r>
              <a:r>
                <a:rPr lang="ru-RU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болмаған</a:t>
              </a:r>
              <a:r>
                <a:rPr lang="ru-RU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кезде-жоғары</a:t>
              </a:r>
              <a:r>
                <a:rPr lang="ru-RU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сынып</a:t>
              </a:r>
              <a:r>
                <a:rPr lang="ru-RU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оқушылары</a:t>
              </a:r>
              <a:r>
                <a:rPr lang="ru-RU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мен </a:t>
              </a:r>
              <a:r>
                <a:rPr lang="ru-RU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ата-аналарына</a:t>
              </a:r>
              <a:r>
                <a:rPr lang="ru-RU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заңды</a:t>
              </a:r>
              <a:r>
                <a:rPr lang="ru-RU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өкілдеріне</a:t>
              </a:r>
              <a:r>
                <a:rPr lang="ru-RU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сауалнама</a:t>
              </a:r>
              <a:r>
                <a:rPr lang="ru-RU" b="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0" i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жүргізіледі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12910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720</TotalTime>
  <Words>559</Words>
  <Application>Microsoft Office PowerPoint</Application>
  <PresentationFormat>Экран (4:3)</PresentationFormat>
  <Paragraphs>38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Constantia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Acer</cp:lastModifiedBy>
  <cp:revision>156</cp:revision>
  <dcterms:created xsi:type="dcterms:W3CDTF">2009-10-22T14:09:24Z</dcterms:created>
  <dcterms:modified xsi:type="dcterms:W3CDTF">2023-03-09T11:18:18Z</dcterms:modified>
</cp:coreProperties>
</file>